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7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12192000" cy="6858000"/>
  <p:notesSz cx="6858000" cy="9144000"/>
  <p:embeddedFontLst>
    <p:embeddedFont>
      <p:font typeface="Helvetica Neue" panose="02000503000000020004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521"/>
  </p:normalViewPr>
  <p:slideViewPr>
    <p:cSldViewPr snapToGrid="0">
      <p:cViewPr varScale="1">
        <p:scale>
          <a:sx n="95" d="100"/>
          <a:sy n="95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2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afternoon!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those of you I have not met, I'm Byron;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I'm a postdoc in Katie Pollard's 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It's my honor to be the last trainee talk of the retreat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all for being here, awake, and curious.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 I'm excited to tell you about some research in progress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 computational tool that I'm developing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assembly of short-read, shotgun metagenomes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well as a couple of preliminary 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applying it to samples from the human gut microbiome.</a:t>
            </a:r>
            <a:endParaRPr/>
          </a:p>
        </p:txBody>
      </p:sp>
      <p:sp>
        <p:nvSpPr>
          <p:cNvPr id="126" name="Google Shape;12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31e0e8560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31e0e8560_0_1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answer for you today, is that microbial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genomics and computational methods are the key to understanding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causes and consequences of enormous strain diversity in the gut microbiome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831e0e8560_0_1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31e0e8560_0_1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31e0e8560_0_1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laboratory methods that by necessity reduce complexity in order to study microbes…</a:t>
            </a:r>
            <a:endParaRPr/>
          </a:p>
        </p:txBody>
      </p:sp>
      <p:sp>
        <p:nvSpPr>
          <p:cNvPr id="220" name="Google Shape;220;g2831e0e8560_0_1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31e0e8560_0_1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31e0e8560_0_1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…computational microbial genomics allows us to zoom in to </a:t>
            </a:r>
            <a:r>
              <a:rPr lang="en-US" i="1"/>
              <a:t>natural</a:t>
            </a:r>
            <a:r>
              <a:rPr lang="en-US"/>
              <a:t> communities and strains.</a:t>
            </a:r>
            <a:endParaRPr/>
          </a:p>
        </p:txBody>
      </p:sp>
      <p:sp>
        <p:nvSpPr>
          <p:cNvPr id="237" name="Google Shape;237;g2831e0e8560_0_1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34f0278ce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834f0278ce_0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comparing genomes we can understand more about mutation, selection, and other evolutionary processes.</a:t>
            </a:r>
            <a:endParaRPr/>
          </a:p>
        </p:txBody>
      </p:sp>
      <p:sp>
        <p:nvSpPr>
          <p:cNvPr id="257" name="Google Shape;257;g2834f0278ce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34f0278ce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34f0278ce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functional potential of microbes due to their gene content and regulation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the variation in this potential across strains</a:t>
            </a:r>
            <a:endParaRPr/>
          </a:p>
        </p:txBody>
      </p:sp>
      <p:sp>
        <p:nvSpPr>
          <p:cNvPr id="279" name="Google Shape;279;g2834f0278ce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34f0278c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34f0278ce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to observe dynamic processes such as phage predation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 recombination and horizontal gene transfer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Importantly, all of these lines of inquiry require LONG genomic sequences, where we can see not only a gene or a mutation, but also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strain's genome it's in, and what other features are nearby.</a:t>
            </a:r>
            <a:endParaRPr/>
          </a:p>
        </p:txBody>
      </p:sp>
      <p:sp>
        <p:nvSpPr>
          <p:cNvPr id="306" name="Google Shape;306;g2834f0278ce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34f0278ce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34f0278ce_0_2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instance—and this is a bit of foreshadowing of the end of my talk—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genomic sequences can help us to track </a:t>
            </a:r>
            <a:r>
              <a:rPr lang="en-US" i="1"/>
              <a:t>which</a:t>
            </a:r>
            <a:r>
              <a:rPr lang="en-US"/>
              <a:t> microbes harbor antibiotic resistance genes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 finding phage that carry these resistance genes, a known but less-studied mechanism of transmission.</a:t>
            </a:r>
            <a:endParaRPr/>
          </a:p>
        </p:txBody>
      </p:sp>
      <p:sp>
        <p:nvSpPr>
          <p:cNvPr id="375" name="Google Shape;375;g2834f0278ce_0_2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31e0e8560_0_1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31e0e8560_0_1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this talk is actually about computational tools.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methods that I develop and use, fall under the heading of "metagenomics"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means that I analyze the total collection of </a:t>
            </a:r>
            <a:r>
              <a:rPr lang="en-US" i="1"/>
              <a:t>all</a:t>
            </a:r>
            <a:r>
              <a:rPr lang="en-US"/>
              <a:t> microbial genomes together.</a:t>
            </a:r>
            <a:endParaRPr b="1"/>
          </a:p>
        </p:txBody>
      </p:sp>
      <p:sp>
        <p:nvSpPr>
          <p:cNvPr id="444" name="Google Shape;444;g2831e0e8560_0_1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34f0278ce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34f0278ce_0_3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let me start by telling you what we need from our shotgun metagenomes.</a:t>
            </a:r>
            <a:endParaRPr/>
          </a:p>
        </p:txBody>
      </p:sp>
      <p:sp>
        <p:nvSpPr>
          <p:cNvPr id="462" name="Google Shape;462;g2834f0278ce_0_33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39abd248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839abd2489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in order to differentiate closely related strains, we need very high base-calling accuracy</a:t>
            </a:r>
            <a:endParaRPr/>
          </a:p>
        </p:txBody>
      </p:sp>
      <p:sp>
        <p:nvSpPr>
          <p:cNvPr id="481" name="Google Shape;481;g2839abd2489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33a85acf2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also want to start by acknowledging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of the colleagues, collaborators and funding 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have supported me for the last five years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without whom this work would not be possible.</a:t>
            </a:r>
            <a:endParaRPr/>
          </a:p>
        </p:txBody>
      </p:sp>
      <p:sp>
        <p:nvSpPr>
          <p:cNvPr id="133" name="Google Shape;133;g2f33a85acf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39abd248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39abd2489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Second, in order to capture low abundance organisms—and remember that there's so much diversity that MOST microbes are low abundance—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need to be able to sequence samples very deeply</a:t>
            </a:r>
            <a:endParaRPr/>
          </a:p>
        </p:txBody>
      </p:sp>
      <p:sp>
        <p:nvSpPr>
          <p:cNvPr id="501" name="Google Shape;501;g2839abd2489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39abd248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839abd2489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Third, since we're interested in dynamic and variable processes, our studies require lots of samples and longitudinal designs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meaning that low per-sample costs are key.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three of these achieved by short-read methods, which have produced the vast majority of available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read sequencing methods are not currently well suited to fulfilling these three requirements.</a:t>
            </a:r>
            <a:endParaRPr/>
          </a:p>
        </p:txBody>
      </p:sp>
      <p:sp>
        <p:nvSpPr>
          <p:cNvPr id="521" name="Google Shape;521;g2839abd2489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39abd248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39abd2489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Unfortunately</a:t>
            </a:r>
            <a:r>
              <a:rPr lang="en-US"/>
              <a:t>, our we </a:t>
            </a:r>
            <a:r>
              <a:rPr lang="en-US" b="1" i="1"/>
              <a:t>do</a:t>
            </a:r>
            <a:r>
              <a:rPr lang="en-US"/>
              <a:t> need long genomic sequences to study genes and mutations in their genomic context.</a:t>
            </a:r>
            <a:endParaRPr/>
          </a:p>
        </p:txBody>
      </p:sp>
      <p:sp>
        <p:nvSpPr>
          <p:cNvPr id="541" name="Google Shape;541;g2839abd2489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31e0e8560_0_2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31e0e8560_0_20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solve this problem, we turn to computational methods that can turn short reads into long reads.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Namely: assembly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process operates 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places where the end of one short read…</a:t>
            </a:r>
            <a:endParaRPr/>
          </a:p>
        </p:txBody>
      </p:sp>
      <p:sp>
        <p:nvSpPr>
          <p:cNvPr id="561" name="Google Shape;561;g2831e0e8560_0_2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31e0e8560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31e0e8560_0_19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Matches the start of a another read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overlaps allow us to infer that these fragments are from the same longer sequence</a:t>
            </a:r>
            <a:endParaRPr/>
          </a:p>
        </p:txBody>
      </p:sp>
      <p:sp>
        <p:nvSpPr>
          <p:cNvPr id="569" name="Google Shape;569;g2831e0e8560_0_19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31e0e8560_0_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31e0e8560_0_20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Continuing this process, we slowly build up</a:t>
            </a:r>
            <a:endParaRPr/>
          </a:p>
        </p:txBody>
      </p:sp>
      <p:sp>
        <p:nvSpPr>
          <p:cNvPr id="579" name="Google Shape;579;g2831e0e8560_0_20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31e0e8560_0_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831e0e8560_0_2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extended chains of overlapping reads</a:t>
            </a:r>
            <a:endParaRPr/>
          </a:p>
        </p:txBody>
      </p:sp>
      <p:sp>
        <p:nvSpPr>
          <p:cNvPr id="593" name="Google Shape;593;g2831e0e8560_0_20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31e0e8560_0_1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31e0e8560_0_1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Pressing it all together, gives us the long, linear sequences that we require for downstream analyses.</a:t>
            </a:r>
            <a:endParaRPr/>
          </a:p>
        </p:txBody>
      </p:sp>
      <p:sp>
        <p:nvSpPr>
          <p:cNvPr id="610" name="Google Shape;610;g2831e0e8560_0_18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31e0e8560_0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831e0e8560_0_2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there's a problem.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this overlapping process is conceptually and computationally simple</a:t>
            </a:r>
            <a:endParaRPr/>
          </a:p>
        </p:txBody>
      </p:sp>
      <p:sp>
        <p:nvSpPr>
          <p:cNvPr id="631" name="Google Shape;631;g2831e0e8560_0_2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31e0e8560_0_2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831e0e8560_0_2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microbial strains share some stretches of identical sequence</a:t>
            </a:r>
            <a:endParaRPr/>
          </a:p>
        </p:txBody>
      </p:sp>
      <p:sp>
        <p:nvSpPr>
          <p:cNvPr id="643" name="Google Shape;643;g2831e0e8560_0_2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33a85acf2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Okay, first-things-first: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I'm going to give you a very abbreviated introduction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gut microbiome and shotgun metagenomics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tell you about why I find this field so challenging and so exciting.</a:t>
            </a:r>
            <a:endParaRPr/>
          </a:p>
        </p:txBody>
      </p:sp>
      <p:sp>
        <p:nvSpPr>
          <p:cNvPr id="143" name="Google Shape;143;g2f33a85acf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31e0e8560_0_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31e0e8560_0_2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result, sometimes it's ambiguous </a:t>
            </a:r>
            <a:r>
              <a:rPr lang="en-US" i="1"/>
              <a:t>which</a:t>
            </a:r>
            <a:r>
              <a:rPr lang="en-US"/>
              <a:t> overlapping read should be used to extend the chain.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we get "branching points" reflecting this ambiguity.</a:t>
            </a:r>
            <a:endParaRPr/>
          </a:p>
        </p:txBody>
      </p:sp>
      <p:sp>
        <p:nvSpPr>
          <p:cNvPr id="658" name="Google Shape;658;g2831e0e8560_0_2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31e0e8560_0_2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831e0e8560_0_2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result, we can't always define a single, linear sequence that accurately captures a single, underlying genome.</a:t>
            </a:r>
            <a:endParaRPr/>
          </a:p>
        </p:txBody>
      </p:sp>
      <p:sp>
        <p:nvSpPr>
          <p:cNvPr id="677" name="Google Shape;677;g2831e0e8560_0_2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fc21b26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fc21b2661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result, we can't always define a single, linear sequence that accurately captures a single, underlying genome.</a:t>
            </a:r>
            <a:endParaRPr/>
          </a:p>
        </p:txBody>
      </p:sp>
      <p:sp>
        <p:nvSpPr>
          <p:cNvPr id="713" name="Google Shape;713;g2fc21b266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831e0e8560_0_2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831e0e8560_0_2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graph captures the inherent ambiguity.</a:t>
            </a:r>
            <a:endParaRPr/>
          </a:p>
        </p:txBody>
      </p:sp>
      <p:sp>
        <p:nvSpPr>
          <p:cNvPr id="763" name="Google Shape;763;g2831e0e8560_0_2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834f0278ce_0_3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834f0278ce_0_3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these graphs can be quite complex, including loops and a huge variety of other topologies.</a:t>
            </a:r>
            <a:endParaRPr/>
          </a:p>
        </p:txBody>
      </p:sp>
      <p:sp>
        <p:nvSpPr>
          <p:cNvPr id="782" name="Google Shape;782;g2834f0278ce_0_3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834f0278ce_0_3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834f0278ce_0_3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Also, some of you may recognize this problem as also coming up in transcriptomic sequencing when studying alternative splicing.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challenges are very analogous to discovering rare isoforms using shotgun data.</a:t>
            </a:r>
            <a:endParaRPr/>
          </a:p>
        </p:txBody>
      </p:sp>
      <p:sp>
        <p:nvSpPr>
          <p:cNvPr id="814" name="Google Shape;814;g2834f0278ce_0_3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34f0278ce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834f0278ce_0_1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Unlike the mRNA transcripts, however, the metagenome graph is very complex.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Here, each of the white boxes is a stretch of potential shared sequence, and arrows indicate overlaps.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you can see, it's a truly remarkable mess of countless loops and branches.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2834f0278ce_0_15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34f0278ce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34f0278ce_0_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And, that's just a tiny bit</a:t>
            </a:r>
            <a:endParaRPr/>
          </a:p>
        </p:txBody>
      </p:sp>
      <p:sp>
        <p:nvSpPr>
          <p:cNvPr id="855" name="Google Shape;855;g2834f0278ce_0_1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834f0278ce_0_1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834f0278ce_0_15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a tiny bit of the total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reality it has millions to hundreds of millions of nodes and edges.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So how do we disentangle this hairball?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2834f0278ce_0_15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834f0278ce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834f0278ce_0_1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rely on one key feature of our assembly graph: real genomic sequences represent directed paths along the nodes.</a:t>
            </a:r>
            <a:endParaRPr/>
          </a:p>
        </p:txBody>
      </p:sp>
      <p:sp>
        <p:nvSpPr>
          <p:cNvPr id="870" name="Google Shape;870;g2834f0278ce_0_1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34f0278ce_0_3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34f0278ce_0_3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boils down to the enormous diversity in the microbes that inhabit our guts</a:t>
            </a:r>
            <a:endParaRPr/>
          </a:p>
        </p:txBody>
      </p:sp>
      <p:sp>
        <p:nvSpPr>
          <p:cNvPr id="149" name="Google Shape;149;g2834f0278ce_0_3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834f0278ce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2834f0278ce_0_10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for instance, this might be one "true" path, which includes a cycle.</a:t>
            </a:r>
            <a:endParaRPr/>
          </a:p>
        </p:txBody>
      </p:sp>
      <p:sp>
        <p:nvSpPr>
          <p:cNvPr id="901" name="Google Shape;901;g2834f0278ce_0_10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834f0278ce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834f0278ce_0_1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could be another</a:t>
            </a:r>
            <a:endParaRPr/>
          </a:p>
        </p:txBody>
      </p:sp>
      <p:sp>
        <p:nvSpPr>
          <p:cNvPr id="933" name="Google Shape;933;g2834f0278ce_0_10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834f0278ce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834f0278ce_0_1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this: a third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can enumerate all of the </a:t>
            </a:r>
            <a:r>
              <a:rPr lang="en-US" i="1"/>
              <a:t>possible</a:t>
            </a:r>
            <a:r>
              <a:rPr lang="en-US"/>
              <a:t> sequences, by enumerating all the possible paths</a:t>
            </a:r>
            <a:endParaRPr/>
          </a:p>
        </p:txBody>
      </p:sp>
      <p:sp>
        <p:nvSpPr>
          <p:cNvPr id="965" name="Google Shape;965;g2834f0278ce_0_1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834f0278ce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834f0278ce_0_1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Unfortunately, not all possible paths are true paths. (And sequencing error exacerbates this problem)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 this sequence is also possible, but may not actually exist.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might instead combine parts of two other sequences.</a:t>
            </a:r>
            <a:endParaRPr/>
          </a:p>
        </p:txBody>
      </p:sp>
      <p:sp>
        <p:nvSpPr>
          <p:cNvPr id="997" name="Google Shape;997;g2834f0278ce_0_1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834f0278ce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834f0278ce_0_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once we have our graph, the big challenge is figuring out how to eliminate these imaginary paths</a:t>
            </a:r>
            <a:endParaRPr/>
          </a:p>
        </p:txBody>
      </p:sp>
      <p:sp>
        <p:nvSpPr>
          <p:cNvPr id="1029" name="Google Shape;1029;g2834f0278ce_0_15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834f0278ce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834f0278ce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assembly methods have two ways of solving this problem: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First, we can remove low abundance sequences to greatly simplify the graph.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can leave us with the sequence of one dominant genome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it comes at the cost of potentially losing REAL diversity, filtering out sequences from less abundant strains.</a:t>
            </a:r>
            <a:endParaRPr/>
          </a:p>
        </p:txBody>
      </p:sp>
      <p:sp>
        <p:nvSpPr>
          <p:cNvPr id="1061" name="Google Shape;1061;g2834f0278ce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834f0278ce_0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834f0278ce_0_1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Alternatively, we can break the graph up into unambiguous stretches, leaving us with shorter, but confidently assembled fragments,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also not really satisfying, however, since the more strain diversity in our samples the more fragmented our assembly becomes.</a:t>
            </a:r>
            <a:endParaRPr/>
          </a:p>
        </p:txBody>
      </p:sp>
      <p:sp>
        <p:nvSpPr>
          <p:cNvPr id="1094" name="Google Shape;1094;g2834f0278ce_0_1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834f0278ce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834f0278ce_0_16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Basically these approaches cut up the hairball with scissors. Removing and fragmenting sequences.</a:t>
            </a:r>
            <a:endParaRPr/>
          </a:p>
        </p:txBody>
      </p:sp>
      <p:sp>
        <p:nvSpPr>
          <p:cNvPr id="1127" name="Google Shape;1127;g2834f0278ce_0_16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834f0278ce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834f0278ce_0_1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what we'd really like is to extract long, strain-specific sequences without filtering or cutting them, more like disentangling genomes with computational tweezers.</a:t>
            </a:r>
            <a:endParaRPr/>
          </a:p>
        </p:txBody>
      </p:sp>
      <p:sp>
        <p:nvSpPr>
          <p:cNvPr id="1137" name="Google Shape;1137;g2834f0278ce_0_1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831e0e8560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That's where the method that I've developed, </a:t>
            </a:r>
            <a:r>
              <a:rPr lang="en-US" b="1"/>
              <a:t>called "StrainZip",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comes 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StrainZip combines </a:t>
            </a:r>
            <a:r>
              <a:rPr lang="en-US" b="1"/>
              <a:t>statistical modeling</a:t>
            </a:r>
            <a:r>
              <a:rPr lang="en-US"/>
              <a:t> of sequencing </a:t>
            </a:r>
            <a:r>
              <a:rPr lang="en-US" b="1"/>
              <a:t>depth</a:t>
            </a:r>
            <a:r>
              <a:rPr lang="en-US"/>
              <a:t> across </a:t>
            </a:r>
            <a:r>
              <a:rPr lang="en-US" b="1"/>
              <a:t>multiple shotgun metagenomic samples</a:t>
            </a:r>
            <a:r>
              <a:rPr lang="en-US"/>
              <a:t> to disentangle the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graph.</a:t>
            </a:r>
            <a:endParaRPr/>
          </a:p>
        </p:txBody>
      </p:sp>
      <p:sp>
        <p:nvSpPr>
          <p:cNvPr id="1150" name="Google Shape;1150;g2831e0e85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9abd248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39abd248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including hundreds of species per individual and thousands across the human population</a:t>
            </a:r>
            <a:endParaRPr/>
          </a:p>
        </p:txBody>
      </p:sp>
      <p:sp>
        <p:nvSpPr>
          <p:cNvPr id="156" name="Google Shape;156;g2839abd2489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834f0278ce_0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834f0278ce_0_1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explain how it works, I'm going back to this cartoon of an assembly graph.</a:t>
            </a:r>
            <a:endParaRPr/>
          </a:p>
        </p:txBody>
      </p:sp>
      <p:sp>
        <p:nvSpPr>
          <p:cNvPr id="1156" name="Google Shape;1156;g2834f0278ce_0_16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834f0278ce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2834f0278ce_0_1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it's challenging to find full-length, true paths, we can start by simplifying the problem: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We'll focus our attention on just one junction at a time.</a:t>
            </a:r>
            <a:endParaRPr/>
          </a:p>
        </p:txBody>
      </p:sp>
      <p:sp>
        <p:nvSpPr>
          <p:cNvPr id="1188" name="Google Shape;1188;g2834f0278ce_0_17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831e0e8560_0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831e0e8560_0_2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way we can ignore the global complexity, and focus on just the ambiguity about local paths.</a:t>
            </a:r>
            <a:endParaRPr/>
          </a:p>
        </p:txBody>
      </p:sp>
      <p:sp>
        <p:nvSpPr>
          <p:cNvPr id="1221" name="Google Shape;1221;g2831e0e8560_0_2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831e0e8560_0_2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831e0e8560_0_2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particular junction (with two in and two out edges) has just four possible paths:</a:t>
            </a:r>
            <a:endParaRPr/>
          </a:p>
        </p:txBody>
      </p:sp>
      <p:sp>
        <p:nvSpPr>
          <p:cNvPr id="1236" name="Google Shape;1236;g2831e0e8560_0_2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834f0278ce_0_1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834f0278ce_0_18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this one.</a:t>
            </a:r>
            <a:endParaRPr/>
          </a:p>
        </p:txBody>
      </p:sp>
      <p:sp>
        <p:nvSpPr>
          <p:cNvPr id="1247" name="Google Shape;1247;g2834f0278ce_0_18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34f0278ce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34f0278ce_0_18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one</a:t>
            </a:r>
            <a:endParaRPr/>
          </a:p>
        </p:txBody>
      </p:sp>
      <p:sp>
        <p:nvSpPr>
          <p:cNvPr id="1263" name="Google Shape;1263;g2834f0278ce_0_18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834f0278ce_0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834f0278ce_0_1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one</a:t>
            </a:r>
            <a:endParaRPr/>
          </a:p>
        </p:txBody>
      </p:sp>
      <p:sp>
        <p:nvSpPr>
          <p:cNvPr id="1284" name="Google Shape;1284;g2834f0278ce_0_17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834f0278ce_0_1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834f0278ce_0_1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finally the fourth.</a:t>
            </a:r>
            <a:endParaRPr/>
          </a:p>
        </p:txBody>
      </p:sp>
      <p:sp>
        <p:nvSpPr>
          <p:cNvPr id="1310" name="Google Shape;1310;g2834f0278ce_0_17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2831e0e8560_0_3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2831e0e8560_0_3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 statistical model of sequencing depth across multiple samples—what is essentially linear regression and model selection—we can accurately determine which local paths </a:t>
            </a:r>
            <a:r>
              <a:rPr lang="en-US" i="1"/>
              <a:t>actually</a:t>
            </a:r>
            <a:r>
              <a:rPr lang="en-US"/>
              <a:t> go through this junction.</a:t>
            </a:r>
            <a:endParaRPr/>
          </a:p>
        </p:txBody>
      </p:sp>
      <p:sp>
        <p:nvSpPr>
          <p:cNvPr id="1341" name="Google Shape;1341;g2831e0e8560_0_3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831e0e8560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831e0e8560_0_3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Once we've identified these, we "unzip" this junction into separate segments for each path.</a:t>
            </a:r>
            <a:endParaRPr/>
          </a:p>
        </p:txBody>
      </p:sp>
      <p:sp>
        <p:nvSpPr>
          <p:cNvPr id="1418" name="Google Shape;1418;g2831e0e8560_0_3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39abd248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39abd2489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system overall is highly dynamic, with major variation across individuals and over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tons of physiological and ecological interactions</a:t>
            </a:r>
            <a:endParaRPr/>
          </a:p>
        </p:txBody>
      </p:sp>
      <p:sp>
        <p:nvSpPr>
          <p:cNvPr id="163" name="Google Shape;163;g2839abd2489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831e0e8560_0_3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831e0e8560_0_3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repeat this procedure at other junctions</a:t>
            </a:r>
            <a:endParaRPr/>
          </a:p>
        </p:txBody>
      </p:sp>
      <p:sp>
        <p:nvSpPr>
          <p:cNvPr id="1431" name="Google Shape;1431;g2831e0e8560_0_3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831e0e8560_0_3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831e0e8560_0_3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Unzipping and and slowly building up longer and longer linear sequences</a:t>
            </a:r>
            <a:endParaRPr/>
          </a:p>
        </p:txBody>
      </p:sp>
      <p:sp>
        <p:nvSpPr>
          <p:cNvPr id="1453" name="Google Shape;1453;g2831e0e8560_0_3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831e0e8560_0_3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831e0e8560_0_3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Until we've recovered large blocks of genomic sequence that can contain </a:t>
            </a:r>
            <a:r>
              <a:rPr lang="en-US" b="1"/>
              <a:t>both shared and strain-specific</a:t>
            </a:r>
            <a:r>
              <a:rPr lang="en-US"/>
              <a:t> sequence.</a:t>
            </a:r>
            <a:endParaRPr/>
          </a:p>
        </p:txBody>
      </p:sp>
      <p:sp>
        <p:nvSpPr>
          <p:cNvPr id="1476" name="Google Shape;1476;g2831e0e8560_0_3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834f0278ce_0_2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834f0278ce_0_2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real data, this looks like taking our highly complex metagenome graph</a:t>
            </a:r>
            <a:endParaRPr/>
          </a:p>
        </p:txBody>
      </p:sp>
      <p:sp>
        <p:nvSpPr>
          <p:cNvPr id="1504" name="Google Shape;1504;g2834f0278ce_0_25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834f0278ce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834f0278ce_0_2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finding long, non-branching paths that go all the way through it.</a:t>
            </a:r>
            <a:endParaRPr/>
          </a:p>
        </p:txBody>
      </p:sp>
      <p:sp>
        <p:nvSpPr>
          <p:cNvPr id="1510" name="Google Shape;1510;g2834f0278ce_0_2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831e0e8560_0_8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now that I've given you a taste for how it works.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might we be able to do with it?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need to warn you, this is research and progress, 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results that I'm sharing are more of a teaser than a finished product.</a:t>
            </a:r>
            <a:endParaRPr/>
          </a:p>
        </p:txBody>
      </p:sp>
      <p:sp>
        <p:nvSpPr>
          <p:cNvPr id="1515" name="Google Shape;1515;g2831e0e8560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839abd2489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839abd2489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I'll spare you the details, but I benchmarked StrainZip's accuracy with a collection of more than 250 samples from an in vitro experiment using a synthetic human gut microbial community.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Importantly, this community was highly complex, with more than 125 individual strains, including quite a few that are closely related. For the reasons I already described, this is normally very challenging for metagenomic methods to handle.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34f0278ce_0_2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34f0278ce_0_2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instead of focusing on benchmarking, I want to tell you a quick and preliminary story about antibiotic resistance genes in the microbiome.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While most of us are familiar with antibiotic resistance as a problem in infections,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I'm here to tell you that there are probably many strains in your gut </a:t>
            </a:r>
            <a:r>
              <a:rPr lang="en-US" i="1"/>
              <a:t>right now</a:t>
            </a:r>
            <a:r>
              <a:rPr lang="en-US"/>
              <a:t> that 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resistant to one or multiple antibiotics.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Sometimes this is inconsequential.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sometimes these microbes are opportunistic pathogens,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might become a problem after surgery or when immuno-compromised</a:t>
            </a:r>
            <a:endParaRPr/>
          </a:p>
        </p:txBody>
      </p:sp>
      <p:sp>
        <p:nvSpPr>
          <p:cNvPr id="1579" name="Google Shape;1579;g2834f0278ce_0_26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834f0278ce_0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834f0278ce_0_28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a result, detecting these resistance genes and understanding which strains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harbor them is valuable, and could inform medical treatments.</a:t>
            </a:r>
            <a:endParaRPr/>
          </a:p>
        </p:txBody>
      </p:sp>
      <p:sp>
        <p:nvSpPr>
          <p:cNvPr id="1586" name="Google Shape;1586;g2834f0278ce_0_28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834f0278ce_0_2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834f0278ce_0_27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avoiding fragmentation and not filtering out sequences from low abundance strains in a model dataset,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StrainZip was able to annotate 20% more antimicrobial resistance genes than standard assembly methods.</a:t>
            </a:r>
            <a:endParaRPr/>
          </a:p>
        </p:txBody>
      </p:sp>
      <p:sp>
        <p:nvSpPr>
          <p:cNvPr id="1594" name="Google Shape;1594;g2834f0278ce_0_27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c0d0989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c0d09894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 a result, it is very hard to study the microbiome using traditional microbiology techniques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many species have never been isolated and grown in the lab.</a:t>
            </a:r>
            <a:endParaRPr/>
          </a:p>
        </p:txBody>
      </p:sp>
      <p:sp>
        <p:nvSpPr>
          <p:cNvPr id="170" name="Google Shape;170;g2fc0d09894e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834f0278ce_0_2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834f0278ce_0_29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gene that was annotated in these StrainZip recovered paths encodes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Chloramphenicol acetytransferase,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confers resistance to chloramphenicol</a:t>
            </a:r>
            <a:endParaRPr/>
          </a:p>
        </p:txBody>
      </p:sp>
      <p:sp>
        <p:nvSpPr>
          <p:cNvPr id="1613" name="Google Shape;1613;g2834f0278ce_0_29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834f0278ce_0_3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2834f0278ce_0_30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Interestingly, using the longer sequence assembled by StrainZip, we can find examples of this gene that are encoded right next to phage capsid and tail proteins.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suggests that it is being carried in this particular, unnamed strain of caudoviricetes.</a:t>
            </a:r>
            <a:endParaRPr/>
          </a:p>
        </p:txBody>
      </p:sp>
      <p:sp>
        <p:nvSpPr>
          <p:cNvPr id="1623" name="Google Shape;1623;g2834f0278ce_0_30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834f0278ce_0_3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2834f0278ce_0_3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What's more, other paths recovered by StrainZip include these structural proteins, but not the </a:t>
            </a:r>
            <a:r>
              <a:rPr lang="en-US" i="1"/>
              <a:t>catS</a:t>
            </a:r>
            <a:r>
              <a:rPr lang="en-US"/>
              <a:t> gene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It's exciting to see that StrainZip is indeed able to recover both the catS encoding and non-encoding strain while assembling a single dataset.</a:t>
            </a:r>
            <a:endParaRPr/>
          </a:p>
        </p:txBody>
      </p:sp>
      <p:sp>
        <p:nvSpPr>
          <p:cNvPr id="1662" name="Google Shape;1662;g2834f0278ce_0_3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839abd248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2839abd2489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also demonstrates the value of long, strain-specific sequences.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Across all antibiotic resistance genes found in our data, we find that StrainZip on average assembles much longer sequence fragments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 standard approaches.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suggests that StrainZip will be very helpful for understanding the strains and genomic neighborhoods that encode these genes, with ramifications 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health.</a:t>
            </a:r>
            <a:endParaRPr/>
          </a:p>
        </p:txBody>
      </p:sp>
      <p:sp>
        <p:nvSpPr>
          <p:cNvPr id="1744" name="Google Shape;1744;g2839abd2489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f627250fae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f627250fae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conclusion, I think there are four key take-aways from my presentation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the metagenome assembly graph is enormously complex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Second, </a:t>
            </a:r>
            <a:r>
              <a:rPr lang="en-US" dirty="0" err="1"/>
              <a:t>StrainZip</a:t>
            </a:r>
            <a:r>
              <a:rPr lang="en-US" dirty="0"/>
              <a:t> "disentangles" the metagenome graph by iteratively unzipping junctions.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Third, this results in assembly of longer, strain-resolved sequences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finally, we can use this to find interesting and potentially medically relevant examples of, e.g. antibiotic resistance genes encoded in prophage genomes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very much for your attention and I'd be happy to take questions with whatever time we have left.</a:t>
            </a: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8343d1350b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g28343d1350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39abd248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39abd2489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What's more, </a:t>
            </a:r>
            <a:r>
              <a:rPr lang="en-US" b="1"/>
              <a:t>different strains within a species</a:t>
            </a:r>
            <a:r>
              <a:rPr lang="en-US"/>
              <a:t> can have different gene content and therefore functional potential,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the total number of strains seems to be truly staggering</a:t>
            </a:r>
            <a:endParaRPr/>
          </a:p>
        </p:txBody>
      </p:sp>
      <p:sp>
        <p:nvSpPr>
          <p:cNvPr id="177" name="Google Shape;177;g2839abd2489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31e0e8560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31e0e8560_0_1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how can we study this important system and the role of strain diversity?</a:t>
            </a:r>
            <a:endParaRPr/>
          </a:p>
        </p:txBody>
      </p:sp>
      <p:sp>
        <p:nvSpPr>
          <p:cNvPr id="184" name="Google Shape;184;g2831e0e8560_0_1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57200" y="1122363"/>
            <a:ext cx="11277600" cy="230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57200" y="3506993"/>
            <a:ext cx="5638800" cy="5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457200" y="4114542"/>
            <a:ext cx="5638800" cy="232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563758"/>
            <a:ext cx="1089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Scientific Retreat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-Dark">
  <p:cSld name="1_Blank-Dark">
    <p:bg>
      <p:bgPr>
        <a:solidFill>
          <a:srgbClr val="000000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839788" y="1749972"/>
            <a:ext cx="5157787" cy="69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3"/>
          </p:nvPr>
        </p:nvSpPr>
        <p:spPr>
          <a:xfrm>
            <a:off x="6172200" y="1749972"/>
            <a:ext cx="5183188" cy="69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-Dark">
  <p:cSld name="1_Comparison-Dark">
    <p:bg>
      <p:bgPr>
        <a:solidFill>
          <a:srgbClr val="000000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1"/>
          </p:nvPr>
        </p:nvSpPr>
        <p:spPr>
          <a:xfrm>
            <a:off x="839788" y="1749972"/>
            <a:ext cx="5157787" cy="69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3"/>
          </p:nvPr>
        </p:nvSpPr>
        <p:spPr>
          <a:xfrm>
            <a:off x="6172200" y="1749972"/>
            <a:ext cx="5183188" cy="69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 rot="5400000">
            <a:off x="3866220" y="-1202396"/>
            <a:ext cx="445956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rtl="0"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rtl="0"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4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Char char="•"/>
              <a:defRPr>
                <a:solidFill>
                  <a:srgbClr val="002A4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400"/>
              <a:buChar char="•"/>
              <a:defRPr>
                <a:solidFill>
                  <a:srgbClr val="002A4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Char char="•"/>
              <a:defRPr>
                <a:solidFill>
                  <a:srgbClr val="002A4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>
                <a:solidFill>
                  <a:srgbClr val="002A4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>
                <a:solidFill>
                  <a:srgbClr val="002A4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9" name="Google Shape;119;p3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-Dark">
  <p:cSld name="One Content-Dark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4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57200" y="1709738"/>
            <a:ext cx="10890250" cy="21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  <a:defRPr sz="54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457200" y="563758"/>
            <a:ext cx="10896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Gladstone Scientific Retreat 2024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-Dark">
  <p:cSld name="1_Two Content-Dark">
    <p:bg>
      <p:bgPr>
        <a:solidFill>
          <a:srgbClr val="00000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57200" y="457201"/>
            <a:ext cx="11277600" cy="57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Helvetica Neue"/>
              <a:buNone/>
              <a:defRPr sz="4400">
                <a:solidFill>
                  <a:srgbClr val="002A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457200" y="1122363"/>
            <a:ext cx="5546035" cy="421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>
            <a:spLocks noGrp="1"/>
          </p:cNvSpPr>
          <p:nvPr>
            <p:ph type="pic" idx="2"/>
          </p:nvPr>
        </p:nvSpPr>
        <p:spPr>
          <a:xfrm>
            <a:off x="6096000" y="1122363"/>
            <a:ext cx="6096000" cy="42127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-Dark">
  <p:cSld name="1_Title Only-Dark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45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A4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ctrTitle"/>
          </p:nvPr>
        </p:nvSpPr>
        <p:spPr>
          <a:xfrm>
            <a:off x="457200" y="1122375"/>
            <a:ext cx="11277600" cy="3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Unzipping the metagenome:</a:t>
            </a:r>
            <a:br>
              <a:rPr lang="en-US"/>
            </a:br>
            <a:endParaRPr sz="2877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strain-level discovery</a:t>
            </a:r>
            <a:br>
              <a:rPr lang="en-US"/>
            </a:br>
            <a:r>
              <a:rPr lang="en-US"/>
              <a:t>in the gut microbiome</a:t>
            </a:r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subTitle" idx="1"/>
          </p:nvPr>
        </p:nvSpPr>
        <p:spPr>
          <a:xfrm>
            <a:off x="457200" y="4726193"/>
            <a:ext cx="56388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Byron J. Smith</a:t>
            </a:r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body" idx="2"/>
          </p:nvPr>
        </p:nvSpPr>
        <p:spPr>
          <a:xfrm>
            <a:off x="457200" y="5333745"/>
            <a:ext cx="5638800" cy="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Bioinformatics Fellow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/>
          <p:nvPr/>
        </p:nvSpPr>
        <p:spPr>
          <a:xfrm>
            <a:off x="741400" y="823200"/>
            <a:ext cx="2638800" cy="2638800"/>
          </a:xfrm>
          <a:prstGeom prst="ellipse">
            <a:avLst/>
          </a:prstGeom>
          <a:solidFill>
            <a:srgbClr val="FFFFFF">
              <a:alpha val="725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41"/>
          <p:cNvSpPr/>
          <p:nvPr/>
        </p:nvSpPr>
        <p:spPr>
          <a:xfrm rot="1283783">
            <a:off x="1254493" y="2223829"/>
            <a:ext cx="1134813" cy="319943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41"/>
          <p:cNvSpPr/>
          <p:nvPr/>
        </p:nvSpPr>
        <p:spPr>
          <a:xfrm rot="-3186838">
            <a:off x="1518496" y="1977616"/>
            <a:ext cx="1065600" cy="3679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41"/>
          <p:cNvSpPr/>
          <p:nvPr/>
        </p:nvSpPr>
        <p:spPr>
          <a:xfrm rot="808603">
            <a:off x="1879528" y="2211173"/>
            <a:ext cx="879209" cy="251401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41"/>
          <p:cNvSpPr/>
          <p:nvPr/>
        </p:nvSpPr>
        <p:spPr>
          <a:xfrm rot="-2700000">
            <a:off x="2228790" y="2296163"/>
            <a:ext cx="607122" cy="387777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41"/>
          <p:cNvSpPr/>
          <p:nvPr/>
        </p:nvSpPr>
        <p:spPr>
          <a:xfrm rot="-739567">
            <a:off x="2668802" y="1986527"/>
            <a:ext cx="607095" cy="387842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41"/>
          <p:cNvSpPr/>
          <p:nvPr/>
        </p:nvSpPr>
        <p:spPr>
          <a:xfrm rot="-738882">
            <a:off x="2634667" y="1524278"/>
            <a:ext cx="365715" cy="248148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41"/>
          <p:cNvSpPr/>
          <p:nvPr/>
        </p:nvSpPr>
        <p:spPr>
          <a:xfrm rot="-738882">
            <a:off x="2906442" y="1417328"/>
            <a:ext cx="365715" cy="248148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1"/>
          <p:cNvSpPr/>
          <p:nvPr/>
        </p:nvSpPr>
        <p:spPr>
          <a:xfrm rot="1430630">
            <a:off x="1242990" y="1527907"/>
            <a:ext cx="573662" cy="347889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41"/>
          <p:cNvSpPr/>
          <p:nvPr/>
        </p:nvSpPr>
        <p:spPr>
          <a:xfrm rot="3393872">
            <a:off x="1659276" y="2695946"/>
            <a:ext cx="430673" cy="280569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41" title="Public Domain Clip Art Image | Magnifying Glass | I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9" y="143925"/>
            <a:ext cx="51287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2"/>
          <p:cNvGrpSpPr/>
          <p:nvPr/>
        </p:nvGrpSpPr>
        <p:grpSpPr>
          <a:xfrm>
            <a:off x="-5997916" y="-1187408"/>
            <a:ext cx="10874742" cy="10874742"/>
            <a:chOff x="669538" y="755650"/>
            <a:chExt cx="2790900" cy="2790900"/>
          </a:xfrm>
        </p:grpSpPr>
        <p:sp>
          <p:nvSpPr>
            <p:cNvPr id="223" name="Google Shape;223;p42"/>
            <p:cNvSpPr/>
            <p:nvPr/>
          </p:nvSpPr>
          <p:spPr>
            <a:xfrm>
              <a:off x="669538" y="755650"/>
              <a:ext cx="2790900" cy="2790900"/>
            </a:xfrm>
            <a:prstGeom prst="ellipse">
              <a:avLst/>
            </a:prstGeom>
            <a:solidFill>
              <a:srgbClr val="EEEE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p42"/>
            <p:cNvSpPr/>
            <p:nvPr/>
          </p:nvSpPr>
          <p:spPr>
            <a:xfrm rot="1283783">
              <a:off x="1254493" y="2223829"/>
              <a:ext cx="1134813" cy="319943"/>
            </a:xfrm>
            <a:prstGeom prst="ellipse">
              <a:avLst/>
            </a:prstGeom>
            <a:solidFill>
              <a:srgbClr val="5F5B2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" name="Google Shape;225;p42"/>
            <p:cNvSpPr/>
            <p:nvPr/>
          </p:nvSpPr>
          <p:spPr>
            <a:xfrm rot="-3186838">
              <a:off x="1518496" y="1977616"/>
              <a:ext cx="1065600" cy="367920"/>
            </a:xfrm>
            <a:prstGeom prst="ellipse">
              <a:avLst/>
            </a:prstGeom>
            <a:solidFill>
              <a:srgbClr val="9B94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" name="Google Shape;226;p42"/>
            <p:cNvSpPr/>
            <p:nvPr/>
          </p:nvSpPr>
          <p:spPr>
            <a:xfrm rot="808603">
              <a:off x="1879528" y="2211173"/>
              <a:ext cx="879209" cy="251401"/>
            </a:xfrm>
            <a:prstGeom prst="ellipse">
              <a:avLst/>
            </a:prstGeom>
            <a:solidFill>
              <a:srgbClr val="D1866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p42"/>
            <p:cNvSpPr/>
            <p:nvPr/>
          </p:nvSpPr>
          <p:spPr>
            <a:xfrm rot="-2700000">
              <a:off x="2228790" y="2296163"/>
              <a:ext cx="607122" cy="387777"/>
            </a:xfrm>
            <a:prstGeom prst="ellipse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8" name="Google Shape;228;p42"/>
            <p:cNvSpPr/>
            <p:nvPr/>
          </p:nvSpPr>
          <p:spPr>
            <a:xfrm rot="-739567">
              <a:off x="2668802" y="1986527"/>
              <a:ext cx="607095" cy="387842"/>
            </a:xfrm>
            <a:prstGeom prst="ellipse">
              <a:avLst/>
            </a:prstGeom>
            <a:solidFill>
              <a:srgbClr val="B4A7D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" name="Google Shape;229;p42"/>
            <p:cNvSpPr/>
            <p:nvPr/>
          </p:nvSpPr>
          <p:spPr>
            <a:xfrm rot="-738882">
              <a:off x="2634667" y="1524278"/>
              <a:ext cx="365715" cy="248148"/>
            </a:xfrm>
            <a:prstGeom prst="ellipse">
              <a:avLst/>
            </a:prstGeom>
            <a:solidFill>
              <a:srgbClr val="738A6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0" name="Google Shape;230;p42"/>
            <p:cNvSpPr/>
            <p:nvPr/>
          </p:nvSpPr>
          <p:spPr>
            <a:xfrm rot="-738882">
              <a:off x="2906442" y="1417328"/>
              <a:ext cx="365715" cy="248148"/>
            </a:xfrm>
            <a:prstGeom prst="ellipse">
              <a:avLst/>
            </a:prstGeom>
            <a:solidFill>
              <a:srgbClr val="738A6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1" name="Google Shape;231;p42"/>
            <p:cNvSpPr/>
            <p:nvPr/>
          </p:nvSpPr>
          <p:spPr>
            <a:xfrm rot="1430630">
              <a:off x="1242990" y="1527907"/>
              <a:ext cx="573662" cy="347889"/>
            </a:xfrm>
            <a:prstGeom prst="ellipse">
              <a:avLst/>
            </a:prstGeom>
            <a:solidFill>
              <a:srgbClr val="698A7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2" name="Google Shape;232;p42"/>
            <p:cNvSpPr/>
            <p:nvPr/>
          </p:nvSpPr>
          <p:spPr>
            <a:xfrm rot="3393872">
              <a:off x="1659276" y="2695946"/>
              <a:ext cx="430673" cy="280569"/>
            </a:xfrm>
            <a:prstGeom prst="ellipse">
              <a:avLst/>
            </a:prstGeom>
            <a:solidFill>
              <a:srgbClr val="698A7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/>
          <p:nvPr/>
        </p:nvSpPr>
        <p:spPr>
          <a:xfrm>
            <a:off x="-10493747" y="-6876991"/>
            <a:ext cx="24031800" cy="24031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0" name="Google Shape;240;p43"/>
          <p:cNvSpPr/>
          <p:nvPr/>
        </p:nvSpPr>
        <p:spPr>
          <a:xfrm rot="1283801">
            <a:off x="-5456882" y="5765200"/>
            <a:ext cx="9771588" cy="2755139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43"/>
          <p:cNvSpPr/>
          <p:nvPr/>
        </p:nvSpPr>
        <p:spPr>
          <a:xfrm rot="-3186840">
            <a:off x="-3183547" y="3645203"/>
            <a:ext cx="9175560" cy="31681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43"/>
          <p:cNvSpPr/>
          <p:nvPr/>
        </p:nvSpPr>
        <p:spPr>
          <a:xfrm rot="808573">
            <a:off x="-74741" y="5656202"/>
            <a:ext cx="7570747" cy="2164815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3"/>
          <p:cNvSpPr/>
          <p:nvPr/>
        </p:nvSpPr>
        <p:spPr>
          <a:xfrm rot="-2700000">
            <a:off x="2932627" y="6388081"/>
            <a:ext cx="5227782" cy="3338958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43"/>
          <p:cNvSpPr/>
          <p:nvPr/>
        </p:nvSpPr>
        <p:spPr>
          <a:xfrm rot="-739574">
            <a:off x="6721575" y="3721813"/>
            <a:ext cx="5227710" cy="3339524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43"/>
          <p:cNvSpPr/>
          <p:nvPr/>
        </p:nvSpPr>
        <p:spPr>
          <a:xfrm rot="-738975">
            <a:off x="6427566" y="-258516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43"/>
          <p:cNvSpPr/>
          <p:nvPr/>
        </p:nvSpPr>
        <p:spPr>
          <a:xfrm rot="-738975">
            <a:off x="8767766" y="-1179441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3"/>
          <p:cNvSpPr/>
          <p:nvPr/>
        </p:nvSpPr>
        <p:spPr>
          <a:xfrm rot="1430626">
            <a:off x="-5555884" y="-227275"/>
            <a:ext cx="4939588" cy="2995608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43"/>
          <p:cNvSpPr/>
          <p:nvPr/>
        </p:nvSpPr>
        <p:spPr>
          <a:xfrm rot="3393945">
            <a:off x="-1971288" y="9830593"/>
            <a:ext cx="3708485" cy="2415790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0" name="Google Shape;250;p43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1" name="Google Shape;251;p43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  <p:sp>
        <p:nvSpPr>
          <p:cNvPr id="253" name="Google Shape;253;p43"/>
          <p:cNvSpPr/>
          <p:nvPr/>
        </p:nvSpPr>
        <p:spPr>
          <a:xfrm>
            <a:off x="2593925" y="2033825"/>
            <a:ext cx="1435200" cy="1181100"/>
          </a:xfrm>
          <a:prstGeom prst="ellipse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-10493747" y="-6876991"/>
            <a:ext cx="24031800" cy="24031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44"/>
          <p:cNvSpPr/>
          <p:nvPr/>
        </p:nvSpPr>
        <p:spPr>
          <a:xfrm rot="1283801">
            <a:off x="-5456882" y="5765200"/>
            <a:ext cx="9771588" cy="2755139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4"/>
          <p:cNvSpPr/>
          <p:nvPr/>
        </p:nvSpPr>
        <p:spPr>
          <a:xfrm rot="-3186840">
            <a:off x="-3183547" y="3645203"/>
            <a:ext cx="9175560" cy="31681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44"/>
          <p:cNvSpPr/>
          <p:nvPr/>
        </p:nvSpPr>
        <p:spPr>
          <a:xfrm rot="808573">
            <a:off x="-74741" y="5656202"/>
            <a:ext cx="7570747" cy="2164815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44"/>
          <p:cNvSpPr/>
          <p:nvPr/>
        </p:nvSpPr>
        <p:spPr>
          <a:xfrm rot="-2700000">
            <a:off x="2932627" y="6388081"/>
            <a:ext cx="5227782" cy="3338958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44"/>
          <p:cNvSpPr/>
          <p:nvPr/>
        </p:nvSpPr>
        <p:spPr>
          <a:xfrm rot="-739574">
            <a:off x="6721575" y="3721813"/>
            <a:ext cx="5227710" cy="3339524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44"/>
          <p:cNvSpPr/>
          <p:nvPr/>
        </p:nvSpPr>
        <p:spPr>
          <a:xfrm rot="-738975">
            <a:off x="6427566" y="-258516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44"/>
          <p:cNvSpPr/>
          <p:nvPr/>
        </p:nvSpPr>
        <p:spPr>
          <a:xfrm rot="-738975">
            <a:off x="8767766" y="-1179441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44"/>
          <p:cNvSpPr/>
          <p:nvPr/>
        </p:nvSpPr>
        <p:spPr>
          <a:xfrm rot="1430626">
            <a:off x="-5555884" y="-227275"/>
            <a:ext cx="4939588" cy="2995608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44"/>
          <p:cNvSpPr/>
          <p:nvPr/>
        </p:nvSpPr>
        <p:spPr>
          <a:xfrm rot="3393945">
            <a:off x="-1971288" y="9830593"/>
            <a:ext cx="3708485" cy="2415790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70" name="Google Shape;270;p44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71" name="Google Shape;271;p44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272" name="Google Shape;272;p44"/>
          <p:cNvCxnSpPr/>
          <p:nvPr/>
        </p:nvCxnSpPr>
        <p:spPr>
          <a:xfrm rot="10800000" flipH="1">
            <a:off x="7935450" y="15320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44"/>
          <p:cNvSpPr/>
          <p:nvPr/>
        </p:nvSpPr>
        <p:spPr>
          <a:xfrm>
            <a:off x="7466242" y="797677"/>
            <a:ext cx="577098" cy="577098"/>
          </a:xfrm>
          <a:prstGeom prst="lightningBolt">
            <a:avLst/>
          </a:prstGeom>
          <a:solidFill>
            <a:srgbClr val="D9D9D9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  <p:sp>
        <p:nvSpPr>
          <p:cNvPr id="275" name="Google Shape;275;p44"/>
          <p:cNvSpPr/>
          <p:nvPr/>
        </p:nvSpPr>
        <p:spPr>
          <a:xfrm>
            <a:off x="2593925" y="2033825"/>
            <a:ext cx="1435200" cy="1181100"/>
          </a:xfrm>
          <a:prstGeom prst="ellipse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/>
          <p:nvPr/>
        </p:nvSpPr>
        <p:spPr>
          <a:xfrm>
            <a:off x="-10493747" y="-6876991"/>
            <a:ext cx="24031800" cy="24031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p45"/>
          <p:cNvSpPr/>
          <p:nvPr/>
        </p:nvSpPr>
        <p:spPr>
          <a:xfrm rot="1283801">
            <a:off x="-5456882" y="5765200"/>
            <a:ext cx="9771588" cy="2755139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45"/>
          <p:cNvSpPr/>
          <p:nvPr/>
        </p:nvSpPr>
        <p:spPr>
          <a:xfrm rot="-3186840">
            <a:off x="-3183547" y="3645203"/>
            <a:ext cx="9175560" cy="31681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45"/>
          <p:cNvSpPr/>
          <p:nvPr/>
        </p:nvSpPr>
        <p:spPr>
          <a:xfrm rot="808573">
            <a:off x="-74741" y="5656202"/>
            <a:ext cx="7570747" cy="2164815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45"/>
          <p:cNvSpPr/>
          <p:nvPr/>
        </p:nvSpPr>
        <p:spPr>
          <a:xfrm rot="-2700000">
            <a:off x="2932627" y="6388081"/>
            <a:ext cx="5227782" cy="3338958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45"/>
          <p:cNvSpPr/>
          <p:nvPr/>
        </p:nvSpPr>
        <p:spPr>
          <a:xfrm rot="-739574">
            <a:off x="6721575" y="3721813"/>
            <a:ext cx="5227710" cy="3339524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45"/>
          <p:cNvSpPr/>
          <p:nvPr/>
        </p:nvSpPr>
        <p:spPr>
          <a:xfrm rot="-738975">
            <a:off x="6427566" y="-258516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45"/>
          <p:cNvSpPr/>
          <p:nvPr/>
        </p:nvSpPr>
        <p:spPr>
          <a:xfrm rot="-738975">
            <a:off x="8767766" y="-1179441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45"/>
          <p:cNvSpPr/>
          <p:nvPr/>
        </p:nvSpPr>
        <p:spPr>
          <a:xfrm rot="1430626">
            <a:off x="-5555884" y="-227275"/>
            <a:ext cx="4939588" cy="2995608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45"/>
          <p:cNvSpPr/>
          <p:nvPr/>
        </p:nvSpPr>
        <p:spPr>
          <a:xfrm rot="3393945">
            <a:off x="-1971288" y="9830593"/>
            <a:ext cx="3708485" cy="2415790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2" name="Google Shape;292;p45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3" name="Google Shape;293;p45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294" name="Google Shape;294;p45"/>
          <p:cNvCxnSpPr/>
          <p:nvPr/>
        </p:nvCxnSpPr>
        <p:spPr>
          <a:xfrm rot="10800000" flipH="1">
            <a:off x="7935450" y="15320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5"/>
          <p:cNvSpPr/>
          <p:nvPr/>
        </p:nvSpPr>
        <p:spPr>
          <a:xfrm>
            <a:off x="7466242" y="797677"/>
            <a:ext cx="577098" cy="577098"/>
          </a:xfrm>
          <a:prstGeom prst="lightningBolt">
            <a:avLst/>
          </a:prstGeom>
          <a:solidFill>
            <a:srgbClr val="D9D9D9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2593925" y="1986100"/>
            <a:ext cx="1435200" cy="1228825"/>
            <a:chOff x="2517725" y="2214700"/>
            <a:chExt cx="1435200" cy="1228825"/>
          </a:xfrm>
        </p:grpSpPr>
        <p:sp>
          <p:nvSpPr>
            <p:cNvPr id="297" name="Google Shape;297;p45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-10493747" y="-6876991"/>
            <a:ext cx="24031800" cy="24031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46"/>
          <p:cNvSpPr/>
          <p:nvPr/>
        </p:nvSpPr>
        <p:spPr>
          <a:xfrm rot="1283801">
            <a:off x="-5456882" y="5765200"/>
            <a:ext cx="9771588" cy="2755139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46"/>
          <p:cNvSpPr/>
          <p:nvPr/>
        </p:nvSpPr>
        <p:spPr>
          <a:xfrm rot="-3186840">
            <a:off x="-3183547" y="3645203"/>
            <a:ext cx="9175560" cy="31681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46"/>
          <p:cNvSpPr/>
          <p:nvPr/>
        </p:nvSpPr>
        <p:spPr>
          <a:xfrm rot="808573">
            <a:off x="-74741" y="5656202"/>
            <a:ext cx="7570747" cy="2164815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46"/>
          <p:cNvSpPr/>
          <p:nvPr/>
        </p:nvSpPr>
        <p:spPr>
          <a:xfrm rot="-2700000">
            <a:off x="2932627" y="6388081"/>
            <a:ext cx="5227782" cy="3338958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46"/>
          <p:cNvSpPr/>
          <p:nvPr/>
        </p:nvSpPr>
        <p:spPr>
          <a:xfrm rot="-739574">
            <a:off x="6721575" y="3721813"/>
            <a:ext cx="5227710" cy="3339524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46"/>
          <p:cNvSpPr/>
          <p:nvPr/>
        </p:nvSpPr>
        <p:spPr>
          <a:xfrm rot="-738975">
            <a:off x="6427566" y="-258516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46"/>
          <p:cNvSpPr/>
          <p:nvPr/>
        </p:nvSpPr>
        <p:spPr>
          <a:xfrm rot="-738975">
            <a:off x="8767766" y="-1179441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6"/>
          <p:cNvSpPr/>
          <p:nvPr/>
        </p:nvSpPr>
        <p:spPr>
          <a:xfrm rot="1430626">
            <a:off x="-5555884" y="-227275"/>
            <a:ext cx="4939588" cy="2995608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46"/>
          <p:cNvSpPr/>
          <p:nvPr/>
        </p:nvSpPr>
        <p:spPr>
          <a:xfrm rot="3393945">
            <a:off x="-1971288" y="9830593"/>
            <a:ext cx="3708485" cy="2415790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19" name="Google Shape;319;p46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20" name="Google Shape;320;p46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321" name="Google Shape;321;p46"/>
          <p:cNvCxnSpPr/>
          <p:nvPr/>
        </p:nvCxnSpPr>
        <p:spPr>
          <a:xfrm rot="10800000" flipH="1">
            <a:off x="7935450" y="15320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46"/>
          <p:cNvSpPr/>
          <p:nvPr/>
        </p:nvSpPr>
        <p:spPr>
          <a:xfrm>
            <a:off x="7466242" y="797677"/>
            <a:ext cx="577098" cy="577098"/>
          </a:xfrm>
          <a:prstGeom prst="lightningBolt">
            <a:avLst/>
          </a:prstGeom>
          <a:solidFill>
            <a:srgbClr val="D9D9D9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3" name="Google Shape;323;p46"/>
          <p:cNvGrpSpPr/>
          <p:nvPr/>
        </p:nvGrpSpPr>
        <p:grpSpPr>
          <a:xfrm>
            <a:off x="10291552" y="4112741"/>
            <a:ext cx="309244" cy="415378"/>
            <a:chOff x="9532383" y="3408079"/>
            <a:chExt cx="695400" cy="909321"/>
          </a:xfrm>
        </p:grpSpPr>
        <p:sp>
          <p:nvSpPr>
            <p:cNvPr id="324" name="Google Shape;324;p46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25" name="Google Shape;325;p46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326" name="Google Shape;326;p46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7" name="Google Shape;327;p46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8" name="Google Shape;328;p46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29" name="Google Shape;329;p46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0" name="Google Shape;330;p46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31" name="Google Shape;331;p46"/>
          <p:cNvGrpSpPr/>
          <p:nvPr/>
        </p:nvGrpSpPr>
        <p:grpSpPr>
          <a:xfrm>
            <a:off x="10650352" y="3853616"/>
            <a:ext cx="309244" cy="415378"/>
            <a:chOff x="9532383" y="3408079"/>
            <a:chExt cx="695400" cy="909321"/>
          </a:xfrm>
        </p:grpSpPr>
        <p:sp>
          <p:nvSpPr>
            <p:cNvPr id="332" name="Google Shape;332;p46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33" name="Google Shape;333;p46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334" name="Google Shape;334;p46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5" name="Google Shape;335;p46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6" name="Google Shape;336;p46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7" name="Google Shape;337;p46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38" name="Google Shape;338;p46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39" name="Google Shape;339;p46"/>
          <p:cNvGrpSpPr/>
          <p:nvPr/>
        </p:nvGrpSpPr>
        <p:grpSpPr>
          <a:xfrm>
            <a:off x="9932752" y="3707366"/>
            <a:ext cx="309244" cy="415378"/>
            <a:chOff x="9532383" y="3408079"/>
            <a:chExt cx="695400" cy="909321"/>
          </a:xfrm>
        </p:grpSpPr>
        <p:sp>
          <p:nvSpPr>
            <p:cNvPr id="340" name="Google Shape;340;p46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1" name="Google Shape;341;p46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342" name="Google Shape;342;p46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3" name="Google Shape;343;p46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4" name="Google Shape;344;p46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5" name="Google Shape;345;p46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46" name="Google Shape;346;p46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47" name="Google Shape;347;p46"/>
          <p:cNvGrpSpPr/>
          <p:nvPr/>
        </p:nvGrpSpPr>
        <p:grpSpPr>
          <a:xfrm>
            <a:off x="10436677" y="4708216"/>
            <a:ext cx="309244" cy="415378"/>
            <a:chOff x="9532383" y="3408079"/>
            <a:chExt cx="695400" cy="909321"/>
          </a:xfrm>
        </p:grpSpPr>
        <p:sp>
          <p:nvSpPr>
            <p:cNvPr id="348" name="Google Shape;348;p46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49" name="Google Shape;349;p46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350" name="Google Shape;350;p46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1" name="Google Shape;351;p46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2" name="Google Shape;352;p46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3" name="Google Shape;353;p46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54" name="Google Shape;354;p46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55" name="Google Shape;355;p46"/>
          <p:cNvGrpSpPr/>
          <p:nvPr/>
        </p:nvGrpSpPr>
        <p:grpSpPr>
          <a:xfrm rot="-1313638">
            <a:off x="6424798" y="4531274"/>
            <a:ext cx="760505" cy="894430"/>
            <a:chOff x="7168183" y="3731270"/>
            <a:chExt cx="760485" cy="894407"/>
          </a:xfrm>
        </p:grpSpPr>
        <p:sp>
          <p:nvSpPr>
            <p:cNvPr id="356" name="Google Shape;356;p46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7257343" y="3790651"/>
              <a:ext cx="671325" cy="835025"/>
            </a:xfrm>
            <a:custGeom>
              <a:avLst/>
              <a:gdLst/>
              <a:ahLst/>
              <a:cxnLst/>
              <a:rect l="l" t="t" r="r" b="b"/>
              <a:pathLst>
                <a:path w="26853" h="33401" extrusionOk="0">
                  <a:moveTo>
                    <a:pt x="0" y="6408"/>
                  </a:moveTo>
                  <a:cubicBezTo>
                    <a:pt x="916" y="6095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0"/>
                  </a:cubicBezTo>
                  <a:cubicBezTo>
                    <a:pt x="3330" y="10804"/>
                    <a:pt x="5840" y="8799"/>
                    <a:pt x="6340" y="7071"/>
                  </a:cubicBezTo>
                  <a:cubicBezTo>
                    <a:pt x="6840" y="5344"/>
                    <a:pt x="5665" y="304"/>
                    <a:pt x="6190" y="15"/>
                  </a:cubicBezTo>
                  <a:cubicBezTo>
                    <a:pt x="6715" y="-274"/>
                    <a:pt x="9310" y="3559"/>
                    <a:pt x="9492" y="5339"/>
                  </a:cubicBezTo>
                  <a:cubicBezTo>
                    <a:pt x="9674" y="7119"/>
                    <a:pt x="7153" y="9278"/>
                    <a:pt x="7284" y="10696"/>
                  </a:cubicBezTo>
                  <a:cubicBezTo>
                    <a:pt x="7415" y="12114"/>
                    <a:pt x="8308" y="11482"/>
                    <a:pt x="10278" y="13846"/>
                  </a:cubicBezTo>
                  <a:cubicBezTo>
                    <a:pt x="12248" y="16210"/>
                    <a:pt x="17828" y="21694"/>
                    <a:pt x="19104" y="24879"/>
                  </a:cubicBezTo>
                  <a:cubicBezTo>
                    <a:pt x="20380" y="28064"/>
                    <a:pt x="16644" y="31711"/>
                    <a:pt x="17935" y="32956"/>
                  </a:cubicBezTo>
                  <a:cubicBezTo>
                    <a:pt x="19227" y="34201"/>
                    <a:pt x="25367" y="32450"/>
                    <a:pt x="26853" y="32349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58" name="Google Shape;358;p46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359" name="Google Shape;359;p46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0" name="Google Shape;360;p46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1" name="Google Shape;361;p46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2" name="Google Shape;362;p46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63" name="Google Shape;363;p46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364" name="Google Shape;364;p46"/>
          <p:cNvGrpSpPr/>
          <p:nvPr/>
        </p:nvGrpSpPr>
        <p:grpSpPr>
          <a:xfrm>
            <a:off x="2593925" y="1986100"/>
            <a:ext cx="1435200" cy="1228825"/>
            <a:chOff x="2517725" y="2214700"/>
            <a:chExt cx="1435200" cy="1228825"/>
          </a:xfrm>
        </p:grpSpPr>
        <p:sp>
          <p:nvSpPr>
            <p:cNvPr id="365" name="Google Shape;365;p46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9" name="Google Shape;369;p46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0" name="Google Shape;370;p46"/>
          <p:cNvSpPr/>
          <p:nvPr/>
        </p:nvSpPr>
        <p:spPr>
          <a:xfrm>
            <a:off x="8635525" y="480452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5981700" y="2041175"/>
            <a:ext cx="5413800" cy="162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Bacterial genomes are key to understanding strain diversity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/>
          <p:nvPr/>
        </p:nvSpPr>
        <p:spPr>
          <a:xfrm>
            <a:off x="-10493747" y="-6876991"/>
            <a:ext cx="24031800" cy="240318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47"/>
          <p:cNvSpPr/>
          <p:nvPr/>
        </p:nvSpPr>
        <p:spPr>
          <a:xfrm rot="1283801">
            <a:off x="-5456882" y="5765200"/>
            <a:ext cx="9771588" cy="2755139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47"/>
          <p:cNvSpPr/>
          <p:nvPr/>
        </p:nvSpPr>
        <p:spPr>
          <a:xfrm rot="-3186840">
            <a:off x="-3183547" y="3645203"/>
            <a:ext cx="9175560" cy="31681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47"/>
          <p:cNvSpPr/>
          <p:nvPr/>
        </p:nvSpPr>
        <p:spPr>
          <a:xfrm rot="808573">
            <a:off x="-74741" y="5656202"/>
            <a:ext cx="7570747" cy="2164815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47"/>
          <p:cNvSpPr/>
          <p:nvPr/>
        </p:nvSpPr>
        <p:spPr>
          <a:xfrm rot="-2700000">
            <a:off x="2932627" y="6388081"/>
            <a:ext cx="5227782" cy="3338958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7"/>
          <p:cNvSpPr/>
          <p:nvPr/>
        </p:nvSpPr>
        <p:spPr>
          <a:xfrm rot="-739574">
            <a:off x="6721575" y="3721813"/>
            <a:ext cx="5227710" cy="3339524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47"/>
          <p:cNvSpPr/>
          <p:nvPr/>
        </p:nvSpPr>
        <p:spPr>
          <a:xfrm rot="-738975">
            <a:off x="6427566" y="-258516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Google Shape;384;p47"/>
          <p:cNvSpPr/>
          <p:nvPr/>
        </p:nvSpPr>
        <p:spPr>
          <a:xfrm rot="-738975">
            <a:off x="8767766" y="-1179441"/>
            <a:ext cx="3148973" cy="2136883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47"/>
          <p:cNvSpPr/>
          <p:nvPr/>
        </p:nvSpPr>
        <p:spPr>
          <a:xfrm rot="1430626">
            <a:off x="-5555884" y="-227275"/>
            <a:ext cx="4939588" cy="2995608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47"/>
          <p:cNvSpPr/>
          <p:nvPr/>
        </p:nvSpPr>
        <p:spPr>
          <a:xfrm rot="3393945">
            <a:off x="-1971288" y="9830593"/>
            <a:ext cx="3708485" cy="2415790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88" name="Google Shape;388;p47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89" name="Google Shape;389;p47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390" name="Google Shape;390;p47"/>
          <p:cNvCxnSpPr/>
          <p:nvPr/>
        </p:nvCxnSpPr>
        <p:spPr>
          <a:xfrm rot="10800000" flipH="1">
            <a:off x="7935450" y="15320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47"/>
          <p:cNvSpPr/>
          <p:nvPr/>
        </p:nvSpPr>
        <p:spPr>
          <a:xfrm>
            <a:off x="7466242" y="797677"/>
            <a:ext cx="577098" cy="577098"/>
          </a:xfrm>
          <a:prstGeom prst="lightningBolt">
            <a:avLst/>
          </a:prstGeom>
          <a:solidFill>
            <a:srgbClr val="D9D9D9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2" name="Google Shape;392;p47"/>
          <p:cNvGrpSpPr/>
          <p:nvPr/>
        </p:nvGrpSpPr>
        <p:grpSpPr>
          <a:xfrm>
            <a:off x="10291552" y="4112741"/>
            <a:ext cx="309244" cy="415378"/>
            <a:chOff x="9532383" y="3408079"/>
            <a:chExt cx="695400" cy="909321"/>
          </a:xfrm>
        </p:grpSpPr>
        <p:sp>
          <p:nvSpPr>
            <p:cNvPr id="393" name="Google Shape;393;p47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94" name="Google Shape;394;p47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395" name="Google Shape;395;p47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6" name="Google Shape;396;p47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7" name="Google Shape;397;p47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8" name="Google Shape;398;p47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99" name="Google Shape;399;p47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00" name="Google Shape;400;p47"/>
          <p:cNvGrpSpPr/>
          <p:nvPr/>
        </p:nvGrpSpPr>
        <p:grpSpPr>
          <a:xfrm>
            <a:off x="10650352" y="3853616"/>
            <a:ext cx="309244" cy="415378"/>
            <a:chOff x="9532383" y="3408079"/>
            <a:chExt cx="695400" cy="909321"/>
          </a:xfrm>
        </p:grpSpPr>
        <p:sp>
          <p:nvSpPr>
            <p:cNvPr id="401" name="Google Shape;401;p47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2" name="Google Shape;402;p47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403" name="Google Shape;403;p47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4" name="Google Shape;404;p47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5" name="Google Shape;405;p47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6" name="Google Shape;406;p47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07" name="Google Shape;407;p47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08" name="Google Shape;408;p47"/>
          <p:cNvGrpSpPr/>
          <p:nvPr/>
        </p:nvGrpSpPr>
        <p:grpSpPr>
          <a:xfrm>
            <a:off x="9932752" y="3707366"/>
            <a:ext cx="309244" cy="415378"/>
            <a:chOff x="9532383" y="3408079"/>
            <a:chExt cx="695400" cy="909321"/>
          </a:xfrm>
        </p:grpSpPr>
        <p:sp>
          <p:nvSpPr>
            <p:cNvPr id="409" name="Google Shape;409;p47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10" name="Google Shape;410;p47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411" name="Google Shape;411;p47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2" name="Google Shape;412;p47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3" name="Google Shape;413;p47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4" name="Google Shape;414;p47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15" name="Google Shape;415;p47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16" name="Google Shape;416;p47"/>
          <p:cNvGrpSpPr/>
          <p:nvPr/>
        </p:nvGrpSpPr>
        <p:grpSpPr>
          <a:xfrm>
            <a:off x="10436677" y="4708216"/>
            <a:ext cx="309244" cy="415378"/>
            <a:chOff x="9532383" y="3408079"/>
            <a:chExt cx="695400" cy="909321"/>
          </a:xfrm>
        </p:grpSpPr>
        <p:sp>
          <p:nvSpPr>
            <p:cNvPr id="417" name="Google Shape;417;p47"/>
            <p:cNvSpPr/>
            <p:nvPr/>
          </p:nvSpPr>
          <p:spPr>
            <a:xfrm rot="1801658">
              <a:off x="9612406" y="3510963"/>
              <a:ext cx="535353" cy="463832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18" name="Google Shape;418;p47"/>
            <p:cNvGrpSpPr/>
            <p:nvPr/>
          </p:nvGrpSpPr>
          <p:grpSpPr>
            <a:xfrm>
              <a:off x="9809051" y="3967905"/>
              <a:ext cx="142200" cy="349495"/>
              <a:chOff x="9809051" y="3967905"/>
              <a:chExt cx="142200" cy="349495"/>
            </a:xfrm>
          </p:grpSpPr>
          <p:sp>
            <p:nvSpPr>
              <p:cNvPr id="419" name="Google Shape;419;p47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0" name="Google Shape;420;p47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1" name="Google Shape;421;p47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2" name="Google Shape;422;p47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3" name="Google Shape;423;p47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24" name="Google Shape;424;p47"/>
          <p:cNvGrpSpPr/>
          <p:nvPr/>
        </p:nvGrpSpPr>
        <p:grpSpPr>
          <a:xfrm rot="-1313638">
            <a:off x="6424798" y="4531274"/>
            <a:ext cx="760505" cy="894430"/>
            <a:chOff x="7168183" y="3731270"/>
            <a:chExt cx="760485" cy="894407"/>
          </a:xfrm>
        </p:grpSpPr>
        <p:sp>
          <p:nvSpPr>
            <p:cNvPr id="425" name="Google Shape;425;p47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F3C5C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7257343" y="3790651"/>
              <a:ext cx="671325" cy="835025"/>
            </a:xfrm>
            <a:custGeom>
              <a:avLst/>
              <a:gdLst/>
              <a:ahLst/>
              <a:cxnLst/>
              <a:rect l="l" t="t" r="r" b="b"/>
              <a:pathLst>
                <a:path w="26853" h="33401" extrusionOk="0">
                  <a:moveTo>
                    <a:pt x="0" y="6408"/>
                  </a:moveTo>
                  <a:cubicBezTo>
                    <a:pt x="916" y="6095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0"/>
                  </a:cubicBezTo>
                  <a:cubicBezTo>
                    <a:pt x="3330" y="10804"/>
                    <a:pt x="5840" y="8799"/>
                    <a:pt x="6340" y="7071"/>
                  </a:cubicBezTo>
                  <a:cubicBezTo>
                    <a:pt x="6840" y="5344"/>
                    <a:pt x="5665" y="304"/>
                    <a:pt x="6190" y="15"/>
                  </a:cubicBezTo>
                  <a:cubicBezTo>
                    <a:pt x="6715" y="-274"/>
                    <a:pt x="9310" y="3559"/>
                    <a:pt x="9492" y="5339"/>
                  </a:cubicBezTo>
                  <a:cubicBezTo>
                    <a:pt x="9674" y="7119"/>
                    <a:pt x="7153" y="9278"/>
                    <a:pt x="7284" y="10696"/>
                  </a:cubicBezTo>
                  <a:cubicBezTo>
                    <a:pt x="7415" y="12114"/>
                    <a:pt x="8308" y="11482"/>
                    <a:pt x="10278" y="13846"/>
                  </a:cubicBezTo>
                  <a:cubicBezTo>
                    <a:pt x="12248" y="16210"/>
                    <a:pt x="17828" y="21694"/>
                    <a:pt x="19104" y="24879"/>
                  </a:cubicBezTo>
                  <a:cubicBezTo>
                    <a:pt x="20380" y="28064"/>
                    <a:pt x="16644" y="31711"/>
                    <a:pt x="17935" y="32956"/>
                  </a:cubicBezTo>
                  <a:cubicBezTo>
                    <a:pt x="19227" y="34201"/>
                    <a:pt x="25367" y="32450"/>
                    <a:pt x="26853" y="32349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7" name="Google Shape;427;p47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428" name="Google Shape;428;p47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29" name="Google Shape;429;p47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0" name="Google Shape;430;p47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1" name="Google Shape;431;p47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32" name="Google Shape;432;p47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433" name="Google Shape;433;p47"/>
          <p:cNvGrpSpPr/>
          <p:nvPr/>
        </p:nvGrpSpPr>
        <p:grpSpPr>
          <a:xfrm>
            <a:off x="2593925" y="1986100"/>
            <a:ext cx="1435200" cy="1228825"/>
            <a:chOff x="2517725" y="2214700"/>
            <a:chExt cx="1435200" cy="1228825"/>
          </a:xfrm>
        </p:grpSpPr>
        <p:sp>
          <p:nvSpPr>
            <p:cNvPr id="434" name="Google Shape;434;p47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9" name="Google Shape;439;p47"/>
          <p:cNvSpPr/>
          <p:nvPr/>
        </p:nvSpPr>
        <p:spPr>
          <a:xfrm>
            <a:off x="8635525" y="480452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" name="Google Shape;440;p47"/>
          <p:cNvSpPr txBox="1"/>
          <p:nvPr/>
        </p:nvSpPr>
        <p:spPr>
          <a:xfrm>
            <a:off x="6721900" y="2602463"/>
            <a:ext cx="43347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Phage encoded antibiotic resistance genes</a:t>
            </a:r>
            <a:endParaRPr sz="2800" b="1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C3052"/>
                </a:solidFill>
              </a:rPr>
              <a:t>Metagenomic</a:t>
            </a:r>
            <a:r>
              <a:rPr lang="en-US" sz="3600">
                <a:solidFill>
                  <a:srgbClr val="1C3052"/>
                </a:solidFill>
              </a:rPr>
              <a:t> sequencing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surveys all genomes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857072" y="3341297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48" name="Google Shape;448;p48"/>
          <p:cNvSpPr/>
          <p:nvPr/>
        </p:nvSpPr>
        <p:spPr>
          <a:xfrm>
            <a:off x="6851262" y="-715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49" name="Google Shape;449;p48"/>
          <p:cNvSpPr/>
          <p:nvPr/>
        </p:nvSpPr>
        <p:spPr>
          <a:xfrm>
            <a:off x="8024890" y="461686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450" name="Google Shape;450;p48"/>
          <p:cNvCxnSpPr/>
          <p:nvPr/>
        </p:nvCxnSpPr>
        <p:spPr>
          <a:xfrm rot="10800000" flipH="1">
            <a:off x="7935450" y="15320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1" name="Google Shape;451;p48"/>
          <p:cNvGrpSpPr/>
          <p:nvPr/>
        </p:nvGrpSpPr>
        <p:grpSpPr>
          <a:xfrm>
            <a:off x="2593925" y="1986100"/>
            <a:ext cx="1435200" cy="1228825"/>
            <a:chOff x="2517725" y="2214700"/>
            <a:chExt cx="1435200" cy="1228825"/>
          </a:xfrm>
        </p:grpSpPr>
        <p:sp>
          <p:nvSpPr>
            <p:cNvPr id="452" name="Google Shape;452;p48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3" name="Google Shape;453;p48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48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48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48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7" name="Google Shape;457;p48"/>
          <p:cNvSpPr/>
          <p:nvPr/>
        </p:nvSpPr>
        <p:spPr>
          <a:xfrm>
            <a:off x="8635525" y="480452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8" name="Google Shape;458;p48"/>
          <p:cNvSpPr/>
          <p:nvPr/>
        </p:nvSpPr>
        <p:spPr>
          <a:xfrm rot="-1313638">
            <a:off x="6521816" y="457189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49"/>
          <p:cNvGrpSpPr/>
          <p:nvPr/>
        </p:nvGrpSpPr>
        <p:grpSpPr>
          <a:xfrm>
            <a:off x="10505375" y="169375"/>
            <a:ext cx="1435200" cy="1228825"/>
            <a:chOff x="2517725" y="2214700"/>
            <a:chExt cx="1435200" cy="1228825"/>
          </a:xfrm>
        </p:grpSpPr>
        <p:sp>
          <p:nvSpPr>
            <p:cNvPr id="465" name="Google Shape;465;p49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6" name="Google Shape;466;p49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7" name="Google Shape;467;p49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8" name="Google Shape;468;p49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9" name="Google Shape;469;p49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0" name="Google Shape;470;p49"/>
          <p:cNvSpPr/>
          <p:nvPr/>
        </p:nvSpPr>
        <p:spPr>
          <a:xfrm rot="-1313638">
            <a:off x="8314516" y="47014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" name="Google Shape;471;p49"/>
          <p:cNvSpPr/>
          <p:nvPr/>
        </p:nvSpPr>
        <p:spPr>
          <a:xfrm>
            <a:off x="9149522" y="762572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72" name="Google Shape;472;p49"/>
          <p:cNvSpPr/>
          <p:nvPr/>
        </p:nvSpPr>
        <p:spPr>
          <a:xfrm>
            <a:off x="8222862" y="-3763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73" name="Google Shape;473;p49"/>
          <p:cNvSpPr/>
          <p:nvPr/>
        </p:nvSpPr>
        <p:spPr>
          <a:xfrm>
            <a:off x="9817590" y="81991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474" name="Google Shape;474;p49"/>
          <p:cNvCxnSpPr/>
          <p:nvPr/>
        </p:nvCxnSpPr>
        <p:spPr>
          <a:xfrm rot="10800000" flipH="1">
            <a:off x="9307050" y="12272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9"/>
          <p:cNvSpPr/>
          <p:nvPr/>
        </p:nvSpPr>
        <p:spPr>
          <a:xfrm>
            <a:off x="10428225" y="100757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6" name="Google Shape;476;p49"/>
          <p:cNvSpPr txBox="1"/>
          <p:nvPr/>
        </p:nvSpPr>
        <p:spPr>
          <a:xfrm>
            <a:off x="526925" y="334400"/>
            <a:ext cx="73566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Short-read, shotgun metagenomes enable modern microbiome science</a:t>
            </a:r>
            <a:endParaRPr sz="35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49"/>
          <p:cNvSpPr txBox="1">
            <a:spLocks noGrp="1"/>
          </p:cNvSpPr>
          <p:nvPr>
            <p:ph type="title"/>
          </p:nvPr>
        </p:nvSpPr>
        <p:spPr>
          <a:xfrm>
            <a:off x="563450" y="1671950"/>
            <a:ext cx="4770600" cy="47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Requirements: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>
            <a:spLocks noGrp="1"/>
          </p:cNvSpPr>
          <p:nvPr>
            <p:ph type="title"/>
          </p:nvPr>
        </p:nvSpPr>
        <p:spPr>
          <a:xfrm>
            <a:off x="5503100" y="2558700"/>
            <a:ext cx="4663200" cy="36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high accuracy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84" name="Google Shape;484;p50"/>
          <p:cNvSpPr txBox="1">
            <a:spLocks noGrp="1"/>
          </p:cNvSpPr>
          <p:nvPr>
            <p:ph type="title"/>
          </p:nvPr>
        </p:nvSpPr>
        <p:spPr>
          <a:xfrm>
            <a:off x="563450" y="1671950"/>
            <a:ext cx="4770600" cy="47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Requirements:</a:t>
            </a:r>
            <a:endParaRPr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strain-resolved genome sequences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485" name="Google Shape;485;p50"/>
          <p:cNvGrpSpPr/>
          <p:nvPr/>
        </p:nvGrpSpPr>
        <p:grpSpPr>
          <a:xfrm>
            <a:off x="10505375" y="169375"/>
            <a:ext cx="1435200" cy="1228825"/>
            <a:chOff x="2517725" y="2214700"/>
            <a:chExt cx="1435200" cy="1228825"/>
          </a:xfrm>
        </p:grpSpPr>
        <p:sp>
          <p:nvSpPr>
            <p:cNvPr id="486" name="Google Shape;486;p50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Google Shape;487;p50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8" name="Google Shape;488;p50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9" name="Google Shape;489;p50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0" name="Google Shape;490;p50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1" name="Google Shape;491;p50"/>
          <p:cNvSpPr/>
          <p:nvPr/>
        </p:nvSpPr>
        <p:spPr>
          <a:xfrm rot="-1313638">
            <a:off x="8314516" y="47014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50"/>
          <p:cNvSpPr/>
          <p:nvPr/>
        </p:nvSpPr>
        <p:spPr>
          <a:xfrm>
            <a:off x="9149522" y="762572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93" name="Google Shape;493;p50"/>
          <p:cNvSpPr/>
          <p:nvPr/>
        </p:nvSpPr>
        <p:spPr>
          <a:xfrm>
            <a:off x="8222862" y="-3763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94" name="Google Shape;494;p50"/>
          <p:cNvSpPr/>
          <p:nvPr/>
        </p:nvSpPr>
        <p:spPr>
          <a:xfrm>
            <a:off x="9817590" y="81991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495" name="Google Shape;495;p50"/>
          <p:cNvCxnSpPr/>
          <p:nvPr/>
        </p:nvCxnSpPr>
        <p:spPr>
          <a:xfrm rot="10800000" flipH="1">
            <a:off x="9307050" y="12272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50"/>
          <p:cNvSpPr/>
          <p:nvPr/>
        </p:nvSpPr>
        <p:spPr>
          <a:xfrm>
            <a:off x="10428225" y="100757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7" name="Google Shape;497;p50"/>
          <p:cNvSpPr txBox="1"/>
          <p:nvPr/>
        </p:nvSpPr>
        <p:spPr>
          <a:xfrm>
            <a:off x="526925" y="334400"/>
            <a:ext cx="73566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Short-read, shotgun metagenomes enable modern microbiome science</a:t>
            </a:r>
            <a:endParaRPr sz="32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>
            <a:spLocks noGrp="1"/>
          </p:cNvSpPr>
          <p:nvPr>
            <p:ph type="title"/>
          </p:nvPr>
        </p:nvSpPr>
        <p:spPr>
          <a:xfrm>
            <a:off x="457200" y="457199"/>
            <a:ext cx="35508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Helvetica Neue"/>
              <a:buNone/>
            </a:pPr>
            <a:r>
              <a:rPr lang="en-US"/>
              <a:t>First Thing: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4400"/>
              <a:buFont typeface="Helvetica Neue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1"/>
          </p:nvPr>
        </p:nvSpPr>
        <p:spPr>
          <a:xfrm>
            <a:off x="457200" y="1897273"/>
            <a:ext cx="5546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400"/>
              <a:buNone/>
            </a:pPr>
            <a:r>
              <a:rPr lang="en-US" sz="2400" b="1"/>
              <a:t>Pollard Lab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r>
              <a:rPr lang="en-US"/>
              <a:t>Katie Pollard</a:t>
            </a:r>
            <a:br>
              <a:rPr lang="en-US"/>
            </a:br>
            <a:r>
              <a:rPr lang="en-US"/>
              <a:t>Veronika Dubinkina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r>
              <a:rPr lang="en-US"/>
              <a:t>and </a:t>
            </a:r>
            <a:r>
              <a:rPr lang="en-US" i="1"/>
              <a:t>everyone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400"/>
              <a:buNone/>
            </a:pPr>
            <a:r>
              <a:rPr lang="en-US" sz="2400" b="1"/>
              <a:t>Collaborators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r>
              <a:rPr lang="en-US"/>
              <a:t>Archit Verma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r>
              <a:rPr lang="en-US"/>
              <a:t>Dylan Cable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0"/>
              </a:buClr>
              <a:buSzPts val="2400"/>
              <a:buNone/>
            </a:pPr>
            <a:r>
              <a:rPr lang="en-US" sz="2400" b="1"/>
              <a:t>Funders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Gladstone Institutes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NIH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CZ Biohub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UC Noyce Initiative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Helmsley Charitable Trust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9038" y="5825095"/>
            <a:ext cx="1604871" cy="58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4148" y="5840375"/>
            <a:ext cx="1711862" cy="55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7925" y="5825100"/>
            <a:ext cx="2149258" cy="6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7250" y="0"/>
            <a:ext cx="8034750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563450" y="1671950"/>
            <a:ext cx="4770600" cy="47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Requirements:</a:t>
            </a:r>
            <a:endParaRPr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strain-resolved genome sequences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capture low- abundance organisms</a:t>
            </a:r>
            <a:endParaRPr>
              <a:solidFill>
                <a:srgbClr val="CC0000"/>
              </a:solidFill>
            </a:endParaRPr>
          </a:p>
        </p:txBody>
      </p:sp>
      <p:grpSp>
        <p:nvGrpSpPr>
          <p:cNvPr id="504" name="Google Shape;504;p51"/>
          <p:cNvGrpSpPr/>
          <p:nvPr/>
        </p:nvGrpSpPr>
        <p:grpSpPr>
          <a:xfrm>
            <a:off x="10505375" y="169375"/>
            <a:ext cx="1435200" cy="1228825"/>
            <a:chOff x="2517725" y="2214700"/>
            <a:chExt cx="1435200" cy="1228825"/>
          </a:xfrm>
        </p:grpSpPr>
        <p:sp>
          <p:nvSpPr>
            <p:cNvPr id="505" name="Google Shape;505;p51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6" name="Google Shape;506;p51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7" name="Google Shape;507;p51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8" name="Google Shape;508;p51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10" name="Google Shape;510;p51"/>
          <p:cNvSpPr/>
          <p:nvPr/>
        </p:nvSpPr>
        <p:spPr>
          <a:xfrm rot="-1313638">
            <a:off x="8314516" y="47014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1" name="Google Shape;511;p51"/>
          <p:cNvSpPr/>
          <p:nvPr/>
        </p:nvSpPr>
        <p:spPr>
          <a:xfrm>
            <a:off x="9149522" y="762572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12" name="Google Shape;512;p51"/>
          <p:cNvSpPr/>
          <p:nvPr/>
        </p:nvSpPr>
        <p:spPr>
          <a:xfrm>
            <a:off x="8222862" y="-3763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13" name="Google Shape;513;p51"/>
          <p:cNvSpPr/>
          <p:nvPr/>
        </p:nvSpPr>
        <p:spPr>
          <a:xfrm>
            <a:off x="9817590" y="81991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514" name="Google Shape;514;p51"/>
          <p:cNvCxnSpPr/>
          <p:nvPr/>
        </p:nvCxnSpPr>
        <p:spPr>
          <a:xfrm rot="10800000" flipH="1">
            <a:off x="9307050" y="12272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51"/>
          <p:cNvSpPr/>
          <p:nvPr/>
        </p:nvSpPr>
        <p:spPr>
          <a:xfrm>
            <a:off x="10428225" y="100757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6" name="Google Shape;516;p51"/>
          <p:cNvSpPr txBox="1"/>
          <p:nvPr/>
        </p:nvSpPr>
        <p:spPr>
          <a:xfrm>
            <a:off x="526925" y="334400"/>
            <a:ext cx="73566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Short-read, shotgun metagenomes enable modern microbiome science</a:t>
            </a:r>
            <a:endParaRPr sz="3200" b="1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51"/>
          <p:cNvSpPr txBox="1">
            <a:spLocks noGrp="1"/>
          </p:cNvSpPr>
          <p:nvPr>
            <p:ph type="title"/>
          </p:nvPr>
        </p:nvSpPr>
        <p:spPr>
          <a:xfrm>
            <a:off x="5503100" y="2558700"/>
            <a:ext cx="4663200" cy="36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high accuracy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very deep sequencing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52"/>
          <p:cNvGrpSpPr/>
          <p:nvPr/>
        </p:nvGrpSpPr>
        <p:grpSpPr>
          <a:xfrm>
            <a:off x="10505375" y="169375"/>
            <a:ext cx="1435200" cy="1228825"/>
            <a:chOff x="2517725" y="2214700"/>
            <a:chExt cx="1435200" cy="1228825"/>
          </a:xfrm>
        </p:grpSpPr>
        <p:sp>
          <p:nvSpPr>
            <p:cNvPr id="524" name="Google Shape;524;p52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29" name="Google Shape;529;p52"/>
          <p:cNvSpPr/>
          <p:nvPr/>
        </p:nvSpPr>
        <p:spPr>
          <a:xfrm rot="-1313638">
            <a:off x="8314516" y="47014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0" name="Google Shape;530;p52"/>
          <p:cNvSpPr/>
          <p:nvPr/>
        </p:nvSpPr>
        <p:spPr>
          <a:xfrm>
            <a:off x="9149522" y="762572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31" name="Google Shape;531;p52"/>
          <p:cNvSpPr/>
          <p:nvPr/>
        </p:nvSpPr>
        <p:spPr>
          <a:xfrm>
            <a:off x="8222862" y="-3763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32" name="Google Shape;532;p52"/>
          <p:cNvSpPr/>
          <p:nvPr/>
        </p:nvSpPr>
        <p:spPr>
          <a:xfrm>
            <a:off x="9817590" y="81991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533" name="Google Shape;533;p52"/>
          <p:cNvCxnSpPr/>
          <p:nvPr/>
        </p:nvCxnSpPr>
        <p:spPr>
          <a:xfrm rot="10800000" flipH="1">
            <a:off x="9307050" y="12272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52"/>
          <p:cNvSpPr/>
          <p:nvPr/>
        </p:nvSpPr>
        <p:spPr>
          <a:xfrm>
            <a:off x="10428225" y="100757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5" name="Google Shape;535;p52"/>
          <p:cNvSpPr txBox="1">
            <a:spLocks noGrp="1"/>
          </p:cNvSpPr>
          <p:nvPr>
            <p:ph type="title"/>
          </p:nvPr>
        </p:nvSpPr>
        <p:spPr>
          <a:xfrm>
            <a:off x="563450" y="1671950"/>
            <a:ext cx="4770600" cy="47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Requirements:</a:t>
            </a:r>
            <a:endParaRPr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strain-resolved genome sequences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capture low- abundance organisms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lots of samples and longitudinal designs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5503100" y="2558700"/>
            <a:ext cx="4663200" cy="36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high accuracy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very deep sequencing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cheap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37" name="Google Shape;537;p52"/>
          <p:cNvSpPr txBox="1"/>
          <p:nvPr/>
        </p:nvSpPr>
        <p:spPr>
          <a:xfrm>
            <a:off x="526925" y="334400"/>
            <a:ext cx="73566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Short-read, shotgun metagenomes enable modern microbiome science</a:t>
            </a:r>
            <a:endParaRPr sz="3200" b="1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53"/>
          <p:cNvGrpSpPr/>
          <p:nvPr/>
        </p:nvGrpSpPr>
        <p:grpSpPr>
          <a:xfrm>
            <a:off x="10505375" y="169375"/>
            <a:ext cx="1435200" cy="1228825"/>
            <a:chOff x="2517725" y="2214700"/>
            <a:chExt cx="1435200" cy="1228825"/>
          </a:xfrm>
        </p:grpSpPr>
        <p:sp>
          <p:nvSpPr>
            <p:cNvPr id="544" name="Google Shape;544;p53"/>
            <p:cNvSpPr/>
            <p:nvPr/>
          </p:nvSpPr>
          <p:spPr>
            <a:xfrm>
              <a:off x="2517725" y="2262425"/>
              <a:ext cx="1435200" cy="1181100"/>
            </a:xfrm>
            <a:prstGeom prst="ellipse">
              <a:avLst/>
            </a:prstGeom>
            <a:noFill/>
            <a:ln w="76200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5" name="Google Shape;545;p53"/>
            <p:cNvSpPr/>
            <p:nvPr/>
          </p:nvSpPr>
          <p:spPr>
            <a:xfrm rot="-1544154">
              <a:off x="2708992" y="2317052"/>
              <a:ext cx="287410" cy="88288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6" name="Google Shape;546;p53"/>
            <p:cNvSpPr/>
            <p:nvPr/>
          </p:nvSpPr>
          <p:spPr>
            <a:xfrm rot="-649164">
              <a:off x="3004380" y="2230230"/>
              <a:ext cx="137443" cy="87961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Google Shape;547;p53"/>
            <p:cNvSpPr/>
            <p:nvPr/>
          </p:nvSpPr>
          <p:spPr>
            <a:xfrm rot="165005">
              <a:off x="3161900" y="2217950"/>
              <a:ext cx="137558" cy="88000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8" name="Google Shape;548;p53"/>
            <p:cNvSpPr/>
            <p:nvPr/>
          </p:nvSpPr>
          <p:spPr>
            <a:xfrm rot="292197" flipH="1">
              <a:off x="3329947" y="2228607"/>
              <a:ext cx="67142" cy="87947"/>
            </a:xfrm>
            <a:prstGeom prst="rightArrow">
              <a:avLst>
                <a:gd name="adj1" fmla="val 100000"/>
                <a:gd name="adj2" fmla="val 50000"/>
              </a:avLst>
            </a:prstGeom>
            <a:solidFill>
              <a:srgbClr val="CC0000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9" name="Google Shape;549;p53"/>
          <p:cNvSpPr/>
          <p:nvPr/>
        </p:nvSpPr>
        <p:spPr>
          <a:xfrm rot="-1313638">
            <a:off x="8314516" y="470142"/>
            <a:ext cx="671343" cy="835047"/>
          </a:xfrm>
          <a:custGeom>
            <a:avLst/>
            <a:gdLst/>
            <a:ahLst/>
            <a:cxnLst/>
            <a:rect l="l" t="t" r="r" b="b"/>
            <a:pathLst>
              <a:path w="26853" h="33401" extrusionOk="0">
                <a:moveTo>
                  <a:pt x="0" y="6408"/>
                </a:moveTo>
                <a:cubicBezTo>
                  <a:pt x="916" y="6095"/>
                  <a:pt x="4964" y="3868"/>
                  <a:pt x="5495" y="4530"/>
                </a:cubicBezTo>
                <a:cubicBezTo>
                  <a:pt x="6027" y="5192"/>
                  <a:pt x="3048" y="9957"/>
                  <a:pt x="3189" y="10380"/>
                </a:cubicBezTo>
                <a:cubicBezTo>
                  <a:pt x="3330" y="10804"/>
                  <a:pt x="5840" y="8799"/>
                  <a:pt x="6340" y="7071"/>
                </a:cubicBezTo>
                <a:cubicBezTo>
                  <a:pt x="6840" y="5344"/>
                  <a:pt x="5665" y="304"/>
                  <a:pt x="6190" y="15"/>
                </a:cubicBezTo>
                <a:cubicBezTo>
                  <a:pt x="6715" y="-274"/>
                  <a:pt x="9310" y="3559"/>
                  <a:pt x="9492" y="5339"/>
                </a:cubicBezTo>
                <a:cubicBezTo>
                  <a:pt x="9674" y="7119"/>
                  <a:pt x="7153" y="9278"/>
                  <a:pt x="7284" y="10696"/>
                </a:cubicBezTo>
                <a:cubicBezTo>
                  <a:pt x="7415" y="12114"/>
                  <a:pt x="8308" y="11482"/>
                  <a:pt x="10278" y="13846"/>
                </a:cubicBezTo>
                <a:cubicBezTo>
                  <a:pt x="12248" y="16210"/>
                  <a:pt x="17828" y="21694"/>
                  <a:pt x="19104" y="24879"/>
                </a:cubicBezTo>
                <a:cubicBezTo>
                  <a:pt x="20380" y="28064"/>
                  <a:pt x="16644" y="31711"/>
                  <a:pt x="17935" y="32956"/>
                </a:cubicBezTo>
                <a:cubicBezTo>
                  <a:pt x="19227" y="34201"/>
                  <a:pt x="25367" y="32450"/>
                  <a:pt x="26853" y="32349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0" name="Google Shape;550;p53"/>
          <p:cNvSpPr/>
          <p:nvPr/>
        </p:nvSpPr>
        <p:spPr>
          <a:xfrm>
            <a:off x="9149522" y="762572"/>
            <a:ext cx="2106118" cy="1759498"/>
          </a:xfrm>
          <a:custGeom>
            <a:avLst/>
            <a:gdLst/>
            <a:ahLst/>
            <a:cxnLst/>
            <a:rect l="l" t="t" r="r" b="b"/>
            <a:pathLst>
              <a:path w="132045" h="113151" extrusionOk="0">
                <a:moveTo>
                  <a:pt x="10566" y="44209"/>
                </a:moveTo>
                <a:cubicBezTo>
                  <a:pt x="1948" y="48291"/>
                  <a:pt x="18504" y="69155"/>
                  <a:pt x="29616" y="76866"/>
                </a:cubicBezTo>
                <a:cubicBezTo>
                  <a:pt x="40729" y="84577"/>
                  <a:pt x="71345" y="90246"/>
                  <a:pt x="77241" y="90473"/>
                </a:cubicBezTo>
                <a:cubicBezTo>
                  <a:pt x="83138" y="90700"/>
                  <a:pt x="72479" y="76866"/>
                  <a:pt x="64995" y="78227"/>
                </a:cubicBezTo>
                <a:cubicBezTo>
                  <a:pt x="57511" y="79588"/>
                  <a:pt x="42090" y="94555"/>
                  <a:pt x="32338" y="98637"/>
                </a:cubicBezTo>
                <a:cubicBezTo>
                  <a:pt x="22586" y="102719"/>
                  <a:pt x="11247" y="104760"/>
                  <a:pt x="6484" y="102719"/>
                </a:cubicBezTo>
                <a:cubicBezTo>
                  <a:pt x="1722" y="100678"/>
                  <a:pt x="-3494" y="84804"/>
                  <a:pt x="3763" y="86391"/>
                </a:cubicBezTo>
                <a:cubicBezTo>
                  <a:pt x="11020" y="87979"/>
                  <a:pt x="42316" y="115873"/>
                  <a:pt x="50027" y="112244"/>
                </a:cubicBezTo>
                <a:cubicBezTo>
                  <a:pt x="57738" y="108615"/>
                  <a:pt x="42543" y="68021"/>
                  <a:pt x="50027" y="64619"/>
                </a:cubicBezTo>
                <a:cubicBezTo>
                  <a:pt x="57511" y="61217"/>
                  <a:pt x="84044" y="93875"/>
                  <a:pt x="94930" y="91834"/>
                </a:cubicBezTo>
                <a:cubicBezTo>
                  <a:pt x="105816" y="89793"/>
                  <a:pt x="118970" y="51466"/>
                  <a:pt x="115341" y="52373"/>
                </a:cubicBezTo>
                <a:cubicBezTo>
                  <a:pt x="111713" y="53280"/>
                  <a:pt x="75427" y="97731"/>
                  <a:pt x="73159" y="97277"/>
                </a:cubicBezTo>
                <a:cubicBezTo>
                  <a:pt x="70891" y="96824"/>
                  <a:pt x="92209" y="60991"/>
                  <a:pt x="101734" y="49652"/>
                </a:cubicBezTo>
                <a:cubicBezTo>
                  <a:pt x="111259" y="38313"/>
                  <a:pt x="127134" y="36725"/>
                  <a:pt x="130309" y="29241"/>
                </a:cubicBezTo>
                <a:cubicBezTo>
                  <a:pt x="133484" y="21757"/>
                  <a:pt x="132804" y="8830"/>
                  <a:pt x="120784" y="4748"/>
                </a:cubicBezTo>
                <a:cubicBezTo>
                  <a:pt x="108764" y="666"/>
                  <a:pt x="64768" y="-3189"/>
                  <a:pt x="58191" y="4748"/>
                </a:cubicBezTo>
                <a:cubicBezTo>
                  <a:pt x="51614" y="12686"/>
                  <a:pt x="89261" y="45796"/>
                  <a:pt x="81323" y="52373"/>
                </a:cubicBezTo>
                <a:cubicBezTo>
                  <a:pt x="73386" y="58950"/>
                  <a:pt x="19184" y="40127"/>
                  <a:pt x="10566" y="44209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51" name="Google Shape;551;p53"/>
          <p:cNvSpPr/>
          <p:nvPr/>
        </p:nvSpPr>
        <p:spPr>
          <a:xfrm>
            <a:off x="8222862" y="-376336"/>
            <a:ext cx="2487050" cy="1606725"/>
          </a:xfrm>
          <a:custGeom>
            <a:avLst/>
            <a:gdLst/>
            <a:ahLst/>
            <a:cxnLst/>
            <a:rect l="l" t="t" r="r" b="b"/>
            <a:pathLst>
              <a:path w="99482" h="64269" extrusionOk="0">
                <a:moveTo>
                  <a:pt x="8741" y="11253"/>
                </a:moveTo>
                <a:cubicBezTo>
                  <a:pt x="4378" y="4805"/>
                  <a:pt x="30555" y="-1182"/>
                  <a:pt x="34918" y="200"/>
                </a:cubicBezTo>
                <a:cubicBezTo>
                  <a:pt x="39281" y="1582"/>
                  <a:pt x="30555" y="14478"/>
                  <a:pt x="34918" y="19544"/>
                </a:cubicBezTo>
                <a:cubicBezTo>
                  <a:pt x="39281" y="24610"/>
                  <a:pt x="53594" y="27835"/>
                  <a:pt x="61097" y="30596"/>
                </a:cubicBezTo>
                <a:cubicBezTo>
                  <a:pt x="68600" y="33357"/>
                  <a:pt x="77389" y="40487"/>
                  <a:pt x="79934" y="36112"/>
                </a:cubicBezTo>
                <a:cubicBezTo>
                  <a:pt x="82479" y="31737"/>
                  <a:pt x="77406" y="5731"/>
                  <a:pt x="76367" y="4345"/>
                </a:cubicBezTo>
                <a:cubicBezTo>
                  <a:pt x="75328" y="2960"/>
                  <a:pt x="71518" y="19509"/>
                  <a:pt x="73699" y="27799"/>
                </a:cubicBezTo>
                <a:cubicBezTo>
                  <a:pt x="75881" y="36089"/>
                  <a:pt x="85376" y="52238"/>
                  <a:pt x="89456" y="54086"/>
                </a:cubicBezTo>
                <a:cubicBezTo>
                  <a:pt x="93537" y="55934"/>
                  <a:pt x="102909" y="45335"/>
                  <a:pt x="98182" y="38887"/>
                </a:cubicBezTo>
                <a:cubicBezTo>
                  <a:pt x="93456" y="32439"/>
                  <a:pt x="66187" y="11715"/>
                  <a:pt x="61097" y="15399"/>
                </a:cubicBezTo>
                <a:cubicBezTo>
                  <a:pt x="56007" y="19083"/>
                  <a:pt x="77821" y="53854"/>
                  <a:pt x="67641" y="60993"/>
                </a:cubicBezTo>
                <a:cubicBezTo>
                  <a:pt x="57461" y="68132"/>
                  <a:pt x="1106" y="61915"/>
                  <a:pt x="15" y="58231"/>
                </a:cubicBezTo>
                <a:cubicBezTo>
                  <a:pt x="-1076" y="54547"/>
                  <a:pt x="59643" y="46717"/>
                  <a:pt x="61097" y="38887"/>
                </a:cubicBezTo>
                <a:cubicBezTo>
                  <a:pt x="62551" y="31057"/>
                  <a:pt x="13104" y="17701"/>
                  <a:pt x="8741" y="11253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52" name="Google Shape;552;p53"/>
          <p:cNvSpPr/>
          <p:nvPr/>
        </p:nvSpPr>
        <p:spPr>
          <a:xfrm>
            <a:off x="9817590" y="819911"/>
            <a:ext cx="3192125" cy="2177250"/>
          </a:xfrm>
          <a:custGeom>
            <a:avLst/>
            <a:gdLst/>
            <a:ahLst/>
            <a:cxnLst/>
            <a:rect l="l" t="t" r="r" b="b"/>
            <a:pathLst>
              <a:path w="127685" h="87090" extrusionOk="0">
                <a:moveTo>
                  <a:pt x="41010" y="81940"/>
                </a:moveTo>
                <a:cubicBezTo>
                  <a:pt x="43140" y="92800"/>
                  <a:pt x="74366" y="73912"/>
                  <a:pt x="83294" y="67703"/>
                </a:cubicBezTo>
                <a:cubicBezTo>
                  <a:pt x="92222" y="61494"/>
                  <a:pt x="87352" y="51659"/>
                  <a:pt x="94579" y="44685"/>
                </a:cubicBezTo>
                <a:cubicBezTo>
                  <a:pt x="101806" y="37711"/>
                  <a:pt x="122423" y="32542"/>
                  <a:pt x="126657" y="25857"/>
                </a:cubicBezTo>
                <a:cubicBezTo>
                  <a:pt x="130891" y="19172"/>
                  <a:pt x="120715" y="-848"/>
                  <a:pt x="119982" y="4576"/>
                </a:cubicBezTo>
                <a:cubicBezTo>
                  <a:pt x="119249" y="10001"/>
                  <a:pt x="126882" y="54518"/>
                  <a:pt x="122257" y="58404"/>
                </a:cubicBezTo>
                <a:cubicBezTo>
                  <a:pt x="117632" y="62290"/>
                  <a:pt x="100100" y="23475"/>
                  <a:pt x="92232" y="27890"/>
                </a:cubicBezTo>
                <a:cubicBezTo>
                  <a:pt x="84365" y="32306"/>
                  <a:pt x="89874" y="77813"/>
                  <a:pt x="75052" y="84897"/>
                </a:cubicBezTo>
                <a:cubicBezTo>
                  <a:pt x="60230" y="91981"/>
                  <a:pt x="12815" y="80507"/>
                  <a:pt x="3300" y="70394"/>
                </a:cubicBezTo>
                <a:cubicBezTo>
                  <a:pt x="-6215" y="60281"/>
                  <a:pt x="6761" y="35528"/>
                  <a:pt x="17963" y="24219"/>
                </a:cubicBezTo>
                <a:cubicBezTo>
                  <a:pt x="29165" y="12910"/>
                  <a:pt x="66673" y="-7078"/>
                  <a:pt x="70514" y="2542"/>
                </a:cubicBezTo>
                <a:cubicBezTo>
                  <a:pt x="74355" y="12162"/>
                  <a:pt x="38880" y="71080"/>
                  <a:pt x="41010" y="81940"/>
                </a:cubicBezTo>
                <a:close/>
              </a:path>
            </a:pathLst>
          </a:custGeom>
          <a:noFill/>
          <a:ln w="762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0" dir="5400000" algn="bl" rotWithShape="0">
              <a:srgbClr val="000000">
                <a:alpha val="10000"/>
              </a:srgbClr>
            </a:outerShdw>
          </a:effectLst>
        </p:spPr>
      </p:sp>
      <p:cxnSp>
        <p:nvCxnSpPr>
          <p:cNvPr id="553" name="Google Shape;553;p53"/>
          <p:cNvCxnSpPr/>
          <p:nvPr/>
        </p:nvCxnSpPr>
        <p:spPr>
          <a:xfrm rot="10800000" flipH="1">
            <a:off x="9307050" y="1227275"/>
            <a:ext cx="184200" cy="24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53"/>
          <p:cNvSpPr/>
          <p:nvPr/>
        </p:nvSpPr>
        <p:spPr>
          <a:xfrm>
            <a:off x="10428225" y="1007575"/>
            <a:ext cx="466925" cy="284825"/>
          </a:xfrm>
          <a:custGeom>
            <a:avLst/>
            <a:gdLst/>
            <a:ahLst/>
            <a:cxnLst/>
            <a:rect l="l" t="t" r="r" b="b"/>
            <a:pathLst>
              <a:path w="18677" h="11393" extrusionOk="0">
                <a:moveTo>
                  <a:pt x="0" y="11393"/>
                </a:moveTo>
                <a:cubicBezTo>
                  <a:pt x="1479" y="10397"/>
                  <a:pt x="5758" y="7315"/>
                  <a:pt x="8871" y="5416"/>
                </a:cubicBezTo>
                <a:cubicBezTo>
                  <a:pt x="11984" y="3517"/>
                  <a:pt x="17043" y="903"/>
                  <a:pt x="18677" y="0"/>
                </a:cubicBezTo>
              </a:path>
            </a:pathLst>
          </a:custGeom>
          <a:noFill/>
          <a:ln w="762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5" name="Google Shape;555;p53"/>
          <p:cNvSpPr txBox="1">
            <a:spLocks noGrp="1"/>
          </p:cNvSpPr>
          <p:nvPr>
            <p:ph type="title"/>
          </p:nvPr>
        </p:nvSpPr>
        <p:spPr>
          <a:xfrm>
            <a:off x="563450" y="1671950"/>
            <a:ext cx="4770600" cy="479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Requirements:</a:t>
            </a:r>
            <a:endParaRPr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strain-resolved genome sequences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capture low- abundance organisms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●"/>
            </a:pPr>
            <a:r>
              <a:rPr lang="en-US">
                <a:solidFill>
                  <a:srgbClr val="1C3052"/>
                </a:solidFill>
              </a:rPr>
              <a:t>lots of samples and longitudinal designs</a:t>
            </a: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CC0000"/>
              </a:buClr>
              <a:buSzPts val="3200"/>
              <a:buChar char="●"/>
            </a:pPr>
            <a:r>
              <a:rPr lang="en-US">
                <a:solidFill>
                  <a:srgbClr val="CC0000"/>
                </a:solidFill>
              </a:rPr>
              <a:t>long sequences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56" name="Google Shape;556;p53"/>
          <p:cNvSpPr txBox="1">
            <a:spLocks noGrp="1"/>
          </p:cNvSpPr>
          <p:nvPr>
            <p:ph type="title"/>
          </p:nvPr>
        </p:nvSpPr>
        <p:spPr>
          <a:xfrm>
            <a:off x="5503100" y="2558700"/>
            <a:ext cx="4663200" cy="367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high accuracy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very deep sequencing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0"/>
              </a:spcAft>
              <a:buClr>
                <a:srgbClr val="1C3052"/>
              </a:buClr>
              <a:buSzPts val="3200"/>
              <a:buChar char="➢"/>
            </a:pPr>
            <a:r>
              <a:rPr lang="en-US">
                <a:solidFill>
                  <a:srgbClr val="1C3052"/>
                </a:solidFill>
              </a:rPr>
              <a:t>cheap</a:t>
            </a:r>
            <a:br>
              <a:rPr lang="en-US">
                <a:solidFill>
                  <a:srgbClr val="1C3052"/>
                </a:solidFill>
              </a:rPr>
            </a:br>
            <a:endParaRPr>
              <a:solidFill>
                <a:srgbClr val="1C3052"/>
              </a:solidFill>
            </a:endParaRPr>
          </a:p>
          <a:p>
            <a:pPr marL="457200" lvl="0" indent="-431800" algn="l" rtl="0">
              <a:spcBef>
                <a:spcPts val="1000"/>
              </a:spcBef>
              <a:spcAft>
                <a:spcPts val="1000"/>
              </a:spcAft>
              <a:buClr>
                <a:srgbClr val="CC0000"/>
              </a:buClr>
              <a:buSzPts val="3200"/>
              <a:buChar char="➢"/>
            </a:pPr>
            <a:r>
              <a:rPr lang="en-US">
                <a:solidFill>
                  <a:srgbClr val="CC0000"/>
                </a:solidFill>
              </a:rPr>
              <a:t>…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57" name="Google Shape;557;p53"/>
          <p:cNvSpPr txBox="1"/>
          <p:nvPr/>
        </p:nvSpPr>
        <p:spPr>
          <a:xfrm>
            <a:off x="526925" y="334400"/>
            <a:ext cx="73566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Short-read, shotgun metagenomes enable modern microbiome science</a:t>
            </a:r>
            <a:endParaRPr sz="3200" b="1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3" name="Google Shape;563;p54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p54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5" name="Google Shape;565;p54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Turning short reads into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long sequences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55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2" name="Google Shape;572;p55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73" name="Google Shape;573;p55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4" name="Google Shape;574;p55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5" name="Google Shape;575;p55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Turning short reads into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long sequences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82" name="Google Shape;582;p56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56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84" name="Google Shape;584;p56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56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86" name="Google Shape;586;p56"/>
          <p:cNvCxnSpPr/>
          <p:nvPr/>
        </p:nvCxnSpPr>
        <p:spPr>
          <a:xfrm rot="10800000" flipH="1">
            <a:off x="5338523" y="319443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7" name="Google Shape;587;p56"/>
          <p:cNvSpPr txBox="1"/>
          <p:nvPr/>
        </p:nvSpPr>
        <p:spPr>
          <a:xfrm>
            <a:off x="5582550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8" name="Google Shape;588;p56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9" name="Google Shape;589;p56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Turning short reads into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long sequences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6" name="Google Shape;596;p57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57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98" name="Google Shape;598;p57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9" name="Google Shape;599;p57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00" name="Google Shape;600;p57"/>
          <p:cNvCxnSpPr/>
          <p:nvPr/>
        </p:nvCxnSpPr>
        <p:spPr>
          <a:xfrm rot="10800000" flipH="1">
            <a:off x="5338523" y="319443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57"/>
          <p:cNvSpPr txBox="1"/>
          <p:nvPr/>
        </p:nvSpPr>
        <p:spPr>
          <a:xfrm>
            <a:off x="5582550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57"/>
          <p:cNvSpPr txBox="1"/>
          <p:nvPr/>
        </p:nvSpPr>
        <p:spPr>
          <a:xfrm>
            <a:off x="8232052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3" name="Google Shape;603;p57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04" name="Google Shape;604;p57"/>
          <p:cNvCxnSpPr/>
          <p:nvPr/>
        </p:nvCxnSpPr>
        <p:spPr>
          <a:xfrm rot="10800000" flipH="1">
            <a:off x="7988037" y="270185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57"/>
          <p:cNvSpPr txBox="1"/>
          <p:nvPr/>
        </p:nvSpPr>
        <p:spPr>
          <a:xfrm>
            <a:off x="8232052" y="2503700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6" name="Google Shape;606;p57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Turning short reads into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long sequences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8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13" name="Google Shape;613;p58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4" name="Google Shape;614;p58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5" name="Google Shape;615;p58"/>
          <p:cNvCxnSpPr/>
          <p:nvPr/>
        </p:nvCxnSpPr>
        <p:spPr>
          <a:xfrm>
            <a:off x="-26450" y="5978450"/>
            <a:ext cx="12253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58"/>
          <p:cNvCxnSpPr/>
          <p:nvPr/>
        </p:nvCxnSpPr>
        <p:spPr>
          <a:xfrm>
            <a:off x="5570775" y="4418025"/>
            <a:ext cx="0" cy="10239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17" name="Google Shape;617;p58"/>
          <p:cNvSpPr txBox="1"/>
          <p:nvPr/>
        </p:nvSpPr>
        <p:spPr>
          <a:xfrm>
            <a:off x="-1" y="6196675"/>
            <a:ext cx="121005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…GGTAGAGCGTGGGACGT</a:t>
            </a:r>
            <a:r>
              <a:rPr lang="en-US" sz="28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AGGGTTAACC</a:t>
            </a:r>
            <a:r>
              <a:rPr lang="en-US" sz="2800" b="1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TTAGAAAGCTAGA</a:t>
            </a:r>
            <a:r>
              <a:rPr lang="en-US" sz="2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AAACCGCGCGCCCT</a:t>
            </a: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8" name="Google Shape;618;p58"/>
          <p:cNvSpPr txBox="1"/>
          <p:nvPr/>
        </p:nvSpPr>
        <p:spPr>
          <a:xfrm>
            <a:off x="6937200" y="4278400"/>
            <a:ext cx="48291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Reconstruct linear genomes from overlapping sequences</a:t>
            </a:r>
            <a:endParaRPr sz="2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19" name="Google Shape;619;p58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0" name="Google Shape;620;p58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1" name="Google Shape;621;p58"/>
          <p:cNvCxnSpPr/>
          <p:nvPr/>
        </p:nvCxnSpPr>
        <p:spPr>
          <a:xfrm rot="10800000" flipH="1">
            <a:off x="5338523" y="319443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2" name="Google Shape;622;p58"/>
          <p:cNvSpPr txBox="1"/>
          <p:nvPr/>
        </p:nvSpPr>
        <p:spPr>
          <a:xfrm>
            <a:off x="5582550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3" name="Google Shape;623;p58"/>
          <p:cNvSpPr txBox="1"/>
          <p:nvPr/>
        </p:nvSpPr>
        <p:spPr>
          <a:xfrm>
            <a:off x="8232052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4" name="Google Shape;624;p58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5" name="Google Shape;625;p58"/>
          <p:cNvCxnSpPr/>
          <p:nvPr/>
        </p:nvCxnSpPr>
        <p:spPr>
          <a:xfrm rot="10800000" flipH="1">
            <a:off x="7988037" y="270185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6" name="Google Shape;626;p58"/>
          <p:cNvSpPr txBox="1"/>
          <p:nvPr/>
        </p:nvSpPr>
        <p:spPr>
          <a:xfrm>
            <a:off x="8232052" y="2503700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7" name="Google Shape;627;p58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Turning short reads into</a:t>
            </a:r>
            <a:br>
              <a:rPr lang="en-US" sz="3600">
                <a:solidFill>
                  <a:srgbClr val="1C3052"/>
                </a:solidFill>
              </a:rPr>
            </a:br>
            <a:r>
              <a:rPr lang="en-US" sz="3600">
                <a:solidFill>
                  <a:srgbClr val="1C3052"/>
                </a:solidFill>
              </a:rPr>
              <a:t>long sequences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9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4" name="Google Shape;634;p59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5" name="Google Shape;635;p59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36" name="Google Shape;636;p59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7" name="Google Shape;637;p59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59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C3052"/>
                </a:solidFill>
              </a:rPr>
              <a:t>Problem:</a:t>
            </a:r>
            <a:endParaRPr sz="3600" b="1">
              <a:solidFill>
                <a:srgbClr val="1C3052"/>
              </a:solidFill>
            </a:endParaRPr>
          </a:p>
        </p:txBody>
      </p:sp>
      <p:sp>
        <p:nvSpPr>
          <p:cNvPr id="639" name="Google Shape;639;p59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46" name="Google Shape;646;p60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7" name="Google Shape;647;p60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48" name="Google Shape;648;p60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60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0" name="Google Shape;650;p60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C3052"/>
                </a:solidFill>
              </a:rPr>
              <a:t>Problem:</a:t>
            </a:r>
            <a:r>
              <a:rPr lang="en-US" sz="3600">
                <a:solidFill>
                  <a:srgbClr val="1C3052"/>
                </a:solidFill>
              </a:rPr>
              <a:t> Closely related strains make read-chaining ambiguous</a:t>
            </a:r>
            <a:endParaRPr sz="3600">
              <a:solidFill>
                <a:srgbClr val="1C3052"/>
              </a:solidFill>
            </a:endParaRPr>
          </a:p>
        </p:txBody>
      </p:sp>
      <p:cxnSp>
        <p:nvCxnSpPr>
          <p:cNvPr id="651" name="Google Shape;651;p60"/>
          <p:cNvCxnSpPr/>
          <p:nvPr/>
        </p:nvCxnSpPr>
        <p:spPr>
          <a:xfrm rot="10800000" flipH="1">
            <a:off x="2704687" y="50994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p60"/>
          <p:cNvSpPr txBox="1"/>
          <p:nvPr/>
        </p:nvSpPr>
        <p:spPr>
          <a:xfrm>
            <a:off x="2948702" y="4901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3" name="Google Shape;653;p60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4" name="Google Shape;654;p60"/>
          <p:cNvSpPr txBox="1"/>
          <p:nvPr/>
        </p:nvSpPr>
        <p:spPr>
          <a:xfrm>
            <a:off x="5598225" y="4901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>
            <a:spLocks noGrp="1"/>
          </p:cNvSpPr>
          <p:nvPr>
            <p:ph type="title"/>
          </p:nvPr>
        </p:nvSpPr>
        <p:spPr>
          <a:xfrm>
            <a:off x="457200" y="1709759"/>
            <a:ext cx="10890300" cy="3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/>
              <a:t>Introduction:</a:t>
            </a:r>
            <a:br>
              <a:rPr lang="en-US"/>
            </a:br>
            <a:br>
              <a:rPr lang="en-US"/>
            </a:br>
            <a:r>
              <a:rPr lang="en-US" b="0"/>
              <a:t>The gut microbiome and</a:t>
            </a:r>
            <a:endParaRPr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b="0"/>
              <a:t>shotgun metagenomics</a:t>
            </a:r>
            <a:endParaRPr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/>
          <p:nvPr/>
        </p:nvSpPr>
        <p:spPr>
          <a:xfrm>
            <a:off x="14179250" y="-8452350"/>
            <a:ext cx="13078500" cy="6961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61" name="Google Shape;661;p61"/>
          <p:cNvCxnSpPr/>
          <p:nvPr/>
        </p:nvCxnSpPr>
        <p:spPr>
          <a:xfrm rot="10800000" flipH="1">
            <a:off x="-26350" y="4171425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2" name="Google Shape;662;p61"/>
          <p:cNvSpPr txBox="1"/>
          <p:nvPr/>
        </p:nvSpPr>
        <p:spPr>
          <a:xfrm>
            <a:off x="2923650" y="3973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3" name="Google Shape;663;p61"/>
          <p:cNvCxnSpPr/>
          <p:nvPr/>
        </p:nvCxnSpPr>
        <p:spPr>
          <a:xfrm rot="10800000" flipH="1">
            <a:off x="2704687" y="3651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4" name="Google Shape;664;p61"/>
          <p:cNvSpPr txBox="1"/>
          <p:nvPr/>
        </p:nvSpPr>
        <p:spPr>
          <a:xfrm>
            <a:off x="2948702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5" name="Google Shape;665;p61"/>
          <p:cNvSpPr txBox="1"/>
          <p:nvPr/>
        </p:nvSpPr>
        <p:spPr>
          <a:xfrm>
            <a:off x="5598225" y="3453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6" name="Google Shape;666;p61"/>
          <p:cNvCxnSpPr/>
          <p:nvPr/>
        </p:nvCxnSpPr>
        <p:spPr>
          <a:xfrm rot="10800000" flipH="1">
            <a:off x="2704687" y="50994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7" name="Google Shape;667;p61"/>
          <p:cNvSpPr txBox="1"/>
          <p:nvPr/>
        </p:nvSpPr>
        <p:spPr>
          <a:xfrm>
            <a:off x="2948702" y="4901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8" name="Google Shape;668;p61"/>
          <p:cNvSpPr txBox="1"/>
          <p:nvPr/>
        </p:nvSpPr>
        <p:spPr>
          <a:xfrm>
            <a:off x="5598225" y="4901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69" name="Google Shape;669;p61"/>
          <p:cNvCxnSpPr/>
          <p:nvPr/>
        </p:nvCxnSpPr>
        <p:spPr>
          <a:xfrm rot="10800000" flipH="1">
            <a:off x="5338523" y="319443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0" name="Google Shape;670;p61"/>
          <p:cNvSpPr txBox="1"/>
          <p:nvPr/>
        </p:nvSpPr>
        <p:spPr>
          <a:xfrm>
            <a:off x="5582550" y="29962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71" name="Google Shape;671;p61"/>
          <p:cNvCxnSpPr/>
          <p:nvPr/>
        </p:nvCxnSpPr>
        <p:spPr>
          <a:xfrm rot="10800000" flipH="1">
            <a:off x="5338523" y="5556630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2" name="Google Shape;672;p61"/>
          <p:cNvSpPr txBox="1"/>
          <p:nvPr/>
        </p:nvSpPr>
        <p:spPr>
          <a:xfrm>
            <a:off x="5582550" y="5358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 b="1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3" name="Google Shape;673;p61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C3052"/>
                </a:solidFill>
              </a:rPr>
              <a:t>Problem:</a:t>
            </a:r>
            <a:r>
              <a:rPr lang="en-US" sz="3600">
                <a:solidFill>
                  <a:srgbClr val="1C3052"/>
                </a:solidFill>
              </a:rPr>
              <a:t> Closely related strains make read-chaining ambiguous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9" name="Google Shape;679;p62"/>
          <p:cNvCxnSpPr/>
          <p:nvPr/>
        </p:nvCxnSpPr>
        <p:spPr>
          <a:xfrm rot="10800000" flipH="1">
            <a:off x="4094575" y="3854401"/>
            <a:ext cx="2861400" cy="12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0" name="Google Shape;680;p62"/>
          <p:cNvSpPr txBox="1"/>
          <p:nvPr/>
        </p:nvSpPr>
        <p:spPr>
          <a:xfrm>
            <a:off x="5666850" y="3656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81" name="Google Shape;681;p62"/>
          <p:cNvCxnSpPr/>
          <p:nvPr/>
        </p:nvCxnSpPr>
        <p:spPr>
          <a:xfrm rot="10800000" flipH="1">
            <a:off x="5447887" y="3334532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2" name="Google Shape;682;p62"/>
          <p:cNvSpPr txBox="1"/>
          <p:nvPr/>
        </p:nvSpPr>
        <p:spPr>
          <a:xfrm>
            <a:off x="5691902" y="3136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3" name="Google Shape;683;p62"/>
          <p:cNvSpPr txBox="1"/>
          <p:nvPr/>
        </p:nvSpPr>
        <p:spPr>
          <a:xfrm>
            <a:off x="8341425" y="3136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84" name="Google Shape;684;p62"/>
          <p:cNvCxnSpPr/>
          <p:nvPr/>
        </p:nvCxnSpPr>
        <p:spPr>
          <a:xfrm rot="10800000" flipH="1">
            <a:off x="5447887" y="4401332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" name="Google Shape;685;p62"/>
          <p:cNvSpPr txBox="1"/>
          <p:nvPr/>
        </p:nvSpPr>
        <p:spPr>
          <a:xfrm>
            <a:off x="5691902" y="4203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6" name="Google Shape;686;p62"/>
          <p:cNvSpPr txBox="1"/>
          <p:nvPr/>
        </p:nvSpPr>
        <p:spPr>
          <a:xfrm>
            <a:off x="8341425" y="4203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87" name="Google Shape;687;p62"/>
          <p:cNvCxnSpPr/>
          <p:nvPr/>
        </p:nvCxnSpPr>
        <p:spPr>
          <a:xfrm rot="10800000" flipH="1">
            <a:off x="8081723" y="28773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8" name="Google Shape;688;p62"/>
          <p:cNvSpPr txBox="1"/>
          <p:nvPr/>
        </p:nvSpPr>
        <p:spPr>
          <a:xfrm>
            <a:off x="8325750" y="2679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62"/>
          <p:cNvSpPr txBox="1"/>
          <p:nvPr/>
        </p:nvSpPr>
        <p:spPr>
          <a:xfrm>
            <a:off x="10975252" y="2679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0" name="Google Shape;690;p62"/>
          <p:cNvCxnSpPr/>
          <p:nvPr/>
        </p:nvCxnSpPr>
        <p:spPr>
          <a:xfrm rot="10800000" flipH="1">
            <a:off x="10731237" y="238475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" name="Google Shape;691;p62"/>
          <p:cNvSpPr txBox="1"/>
          <p:nvPr/>
        </p:nvSpPr>
        <p:spPr>
          <a:xfrm>
            <a:off x="10975252" y="2186601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2" name="Google Shape;692;p62"/>
          <p:cNvCxnSpPr/>
          <p:nvPr/>
        </p:nvCxnSpPr>
        <p:spPr>
          <a:xfrm rot="10800000" flipH="1">
            <a:off x="8081723" y="48585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" name="Google Shape;693;p62"/>
          <p:cNvSpPr txBox="1"/>
          <p:nvPr/>
        </p:nvSpPr>
        <p:spPr>
          <a:xfrm>
            <a:off x="8325750" y="4660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4" name="Google Shape;694;p62"/>
          <p:cNvCxnSpPr/>
          <p:nvPr/>
        </p:nvCxnSpPr>
        <p:spPr>
          <a:xfrm rot="10800000" flipH="1">
            <a:off x="10731237" y="528035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5" name="Google Shape;695;p62"/>
          <p:cNvSpPr txBox="1"/>
          <p:nvPr/>
        </p:nvSpPr>
        <p:spPr>
          <a:xfrm>
            <a:off x="10975252" y="5082201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TTAG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6" name="Google Shape;696;p62"/>
          <p:cNvSpPr txBox="1"/>
          <p:nvPr/>
        </p:nvSpPr>
        <p:spPr>
          <a:xfrm>
            <a:off x="10975252" y="4660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TTAG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97" name="Google Shape;697;p62"/>
          <p:cNvCxnSpPr/>
          <p:nvPr/>
        </p:nvCxnSpPr>
        <p:spPr>
          <a:xfrm>
            <a:off x="2334550" y="3866625"/>
            <a:ext cx="186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62"/>
          <p:cNvCxnSpPr/>
          <p:nvPr/>
        </p:nvCxnSpPr>
        <p:spPr>
          <a:xfrm rot="10800000" flipH="1">
            <a:off x="-421007" y="33468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9" name="Google Shape;699;p62"/>
          <p:cNvSpPr txBox="1"/>
          <p:nvPr/>
        </p:nvSpPr>
        <p:spPr>
          <a:xfrm>
            <a:off x="-176992" y="3148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0" name="Google Shape;700;p62"/>
          <p:cNvSpPr txBox="1"/>
          <p:nvPr/>
        </p:nvSpPr>
        <p:spPr>
          <a:xfrm>
            <a:off x="2472531" y="3148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62"/>
          <p:cNvSpPr txBox="1"/>
          <p:nvPr/>
        </p:nvSpPr>
        <p:spPr>
          <a:xfrm>
            <a:off x="2466450" y="3668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02" name="Google Shape;702;p62"/>
          <p:cNvCxnSpPr/>
          <p:nvPr/>
        </p:nvCxnSpPr>
        <p:spPr>
          <a:xfrm rot="10800000" flipH="1">
            <a:off x="-421007" y="4413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3" name="Google Shape;703;p62"/>
          <p:cNvSpPr txBox="1"/>
          <p:nvPr/>
        </p:nvSpPr>
        <p:spPr>
          <a:xfrm>
            <a:off x="-176992" y="4215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4" name="Google Shape;704;p62"/>
          <p:cNvSpPr txBox="1"/>
          <p:nvPr/>
        </p:nvSpPr>
        <p:spPr>
          <a:xfrm>
            <a:off x="2472531" y="4215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05" name="Google Shape;705;p62"/>
          <p:cNvCxnSpPr/>
          <p:nvPr/>
        </p:nvCxnSpPr>
        <p:spPr>
          <a:xfrm rot="10800000" flipH="1">
            <a:off x="-3088007" y="2889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62"/>
          <p:cNvSpPr txBox="1"/>
          <p:nvPr/>
        </p:nvSpPr>
        <p:spPr>
          <a:xfrm>
            <a:off x="-194469" y="2691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07" name="Google Shape;707;p62"/>
          <p:cNvCxnSpPr/>
          <p:nvPr/>
        </p:nvCxnSpPr>
        <p:spPr>
          <a:xfrm rot="10800000" flipH="1">
            <a:off x="-3088007" y="48708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" name="Google Shape;708;p62"/>
          <p:cNvSpPr txBox="1"/>
          <p:nvPr/>
        </p:nvSpPr>
        <p:spPr>
          <a:xfrm>
            <a:off x="-194469" y="4672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9" name="Google Shape;709;p62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9605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C3052"/>
                </a:solidFill>
              </a:rPr>
              <a:t>Problem:</a:t>
            </a:r>
            <a:r>
              <a:rPr lang="en-US" sz="3600">
                <a:solidFill>
                  <a:srgbClr val="1C3052"/>
                </a:solidFill>
              </a:rPr>
              <a:t> Closely related strains make read-chaining ambiguous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5" name="Google Shape;715;p63"/>
          <p:cNvCxnSpPr/>
          <p:nvPr/>
        </p:nvCxnSpPr>
        <p:spPr>
          <a:xfrm rot="10800000" flipH="1">
            <a:off x="4094575" y="3854401"/>
            <a:ext cx="2861400" cy="12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6" name="Google Shape;716;p63"/>
          <p:cNvSpPr txBox="1"/>
          <p:nvPr/>
        </p:nvSpPr>
        <p:spPr>
          <a:xfrm>
            <a:off x="5666850" y="3656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17" name="Google Shape;717;p63"/>
          <p:cNvCxnSpPr/>
          <p:nvPr/>
        </p:nvCxnSpPr>
        <p:spPr>
          <a:xfrm rot="10800000" flipH="1">
            <a:off x="5447887" y="3334532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8" name="Google Shape;718;p63"/>
          <p:cNvSpPr txBox="1"/>
          <p:nvPr/>
        </p:nvSpPr>
        <p:spPr>
          <a:xfrm>
            <a:off x="5691902" y="3136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9" name="Google Shape;719;p63"/>
          <p:cNvSpPr txBox="1"/>
          <p:nvPr/>
        </p:nvSpPr>
        <p:spPr>
          <a:xfrm>
            <a:off x="8341425" y="3136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0" name="Google Shape;720;p63"/>
          <p:cNvCxnSpPr/>
          <p:nvPr/>
        </p:nvCxnSpPr>
        <p:spPr>
          <a:xfrm rot="10800000" flipH="1">
            <a:off x="5447887" y="4401332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1" name="Google Shape;721;p63"/>
          <p:cNvSpPr txBox="1"/>
          <p:nvPr/>
        </p:nvSpPr>
        <p:spPr>
          <a:xfrm>
            <a:off x="5691902" y="4203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ACGT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2" name="Google Shape;722;p63"/>
          <p:cNvSpPr txBox="1"/>
          <p:nvPr/>
        </p:nvSpPr>
        <p:spPr>
          <a:xfrm>
            <a:off x="8341425" y="4203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3" name="Google Shape;723;p63"/>
          <p:cNvCxnSpPr/>
          <p:nvPr/>
        </p:nvCxnSpPr>
        <p:spPr>
          <a:xfrm rot="10800000" flipH="1">
            <a:off x="8081723" y="28773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4" name="Google Shape;724;p63"/>
          <p:cNvSpPr txBox="1"/>
          <p:nvPr/>
        </p:nvSpPr>
        <p:spPr>
          <a:xfrm>
            <a:off x="8325750" y="2679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CCTT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5" name="Google Shape;725;p63"/>
          <p:cNvSpPr txBox="1"/>
          <p:nvPr/>
        </p:nvSpPr>
        <p:spPr>
          <a:xfrm>
            <a:off x="10975252" y="26791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6" name="Google Shape;726;p63"/>
          <p:cNvCxnSpPr/>
          <p:nvPr/>
        </p:nvCxnSpPr>
        <p:spPr>
          <a:xfrm rot="10800000" flipH="1">
            <a:off x="10731237" y="238475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7" name="Google Shape;727;p63"/>
          <p:cNvSpPr txBox="1"/>
          <p:nvPr/>
        </p:nvSpPr>
        <p:spPr>
          <a:xfrm>
            <a:off x="10975252" y="2186601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GAAA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8" name="Google Shape;728;p63"/>
          <p:cNvCxnSpPr/>
          <p:nvPr/>
        </p:nvCxnSpPr>
        <p:spPr>
          <a:xfrm rot="10800000" flipH="1">
            <a:off x="8081723" y="48585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9" name="Google Shape;729;p63"/>
          <p:cNvSpPr txBox="1"/>
          <p:nvPr/>
        </p:nvSpPr>
        <p:spPr>
          <a:xfrm>
            <a:off x="8325750" y="4660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GCGA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0" name="Google Shape;730;p63"/>
          <p:cNvCxnSpPr/>
          <p:nvPr/>
        </p:nvCxnSpPr>
        <p:spPr>
          <a:xfrm rot="10800000" flipH="1">
            <a:off x="10731237" y="528035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1" name="Google Shape;731;p63"/>
          <p:cNvSpPr txBox="1"/>
          <p:nvPr/>
        </p:nvSpPr>
        <p:spPr>
          <a:xfrm>
            <a:off x="10975252" y="5082201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TTAG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2" name="Google Shape;732;p63"/>
          <p:cNvSpPr txBox="1"/>
          <p:nvPr/>
        </p:nvSpPr>
        <p:spPr>
          <a:xfrm>
            <a:off x="10975252" y="4660376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TTAG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3" name="Google Shape;733;p63"/>
          <p:cNvCxnSpPr/>
          <p:nvPr/>
        </p:nvCxnSpPr>
        <p:spPr>
          <a:xfrm>
            <a:off x="2334550" y="3866625"/>
            <a:ext cx="18651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63"/>
          <p:cNvCxnSpPr/>
          <p:nvPr/>
        </p:nvCxnSpPr>
        <p:spPr>
          <a:xfrm rot="10800000" flipH="1">
            <a:off x="-421007" y="33468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5" name="Google Shape;735;p63"/>
          <p:cNvSpPr txBox="1"/>
          <p:nvPr/>
        </p:nvSpPr>
        <p:spPr>
          <a:xfrm>
            <a:off x="-176992" y="3148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6" name="Google Shape;736;p63"/>
          <p:cNvSpPr txBox="1"/>
          <p:nvPr/>
        </p:nvSpPr>
        <p:spPr>
          <a:xfrm>
            <a:off x="2472531" y="3148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7" name="Google Shape;737;p63"/>
          <p:cNvSpPr txBox="1"/>
          <p:nvPr/>
        </p:nvSpPr>
        <p:spPr>
          <a:xfrm>
            <a:off x="2466450" y="3668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38" name="Google Shape;738;p63"/>
          <p:cNvCxnSpPr/>
          <p:nvPr/>
        </p:nvCxnSpPr>
        <p:spPr>
          <a:xfrm rot="10800000" flipH="1">
            <a:off x="-421007" y="4413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63"/>
          <p:cNvSpPr txBox="1"/>
          <p:nvPr/>
        </p:nvSpPr>
        <p:spPr>
          <a:xfrm>
            <a:off x="-176992" y="4215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0" name="Google Shape;740;p63"/>
          <p:cNvSpPr txBox="1"/>
          <p:nvPr/>
        </p:nvSpPr>
        <p:spPr>
          <a:xfrm>
            <a:off x="2472531" y="4215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GGGC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41" name="Google Shape;741;p63"/>
          <p:cNvCxnSpPr/>
          <p:nvPr/>
        </p:nvCxnSpPr>
        <p:spPr>
          <a:xfrm rot="10800000" flipH="1">
            <a:off x="-3088007" y="28896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2" name="Google Shape;742;p63"/>
          <p:cNvSpPr txBox="1"/>
          <p:nvPr/>
        </p:nvSpPr>
        <p:spPr>
          <a:xfrm>
            <a:off x="-194469" y="26914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TATT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43" name="Google Shape;743;p63"/>
          <p:cNvCxnSpPr/>
          <p:nvPr/>
        </p:nvCxnSpPr>
        <p:spPr>
          <a:xfrm rot="10800000" flipH="1">
            <a:off x="-3088007" y="4870831"/>
            <a:ext cx="4239300" cy="135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4" name="Google Shape;744;p63"/>
          <p:cNvSpPr txBox="1"/>
          <p:nvPr/>
        </p:nvSpPr>
        <p:spPr>
          <a:xfrm>
            <a:off x="-194469" y="4672675"/>
            <a:ext cx="903900" cy="39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Courier New"/>
                <a:ea typeface="Courier New"/>
                <a:cs typeface="Courier New"/>
                <a:sym typeface="Courier New"/>
              </a:rPr>
              <a:t>TATA</a:t>
            </a:r>
            <a:endParaRPr sz="2800">
              <a:solidFill>
                <a:srgbClr val="002A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5" name="Google Shape;745;p63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5150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Can be represented as a graph of sequences linked by their overlaps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746" name="Google Shape;746;p63"/>
          <p:cNvSpPr/>
          <p:nvPr/>
        </p:nvSpPr>
        <p:spPr>
          <a:xfrm>
            <a:off x="-475475" y="1685175"/>
            <a:ext cx="13525500" cy="5627100"/>
          </a:xfrm>
          <a:prstGeom prst="rect">
            <a:avLst/>
          </a:prstGeom>
          <a:solidFill>
            <a:srgbClr val="FFFFFF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7" name="Google Shape;747;p63"/>
          <p:cNvCxnSpPr/>
          <p:nvPr/>
        </p:nvCxnSpPr>
        <p:spPr>
          <a:xfrm rot="10800000" flipH="1">
            <a:off x="5229260" y="2588940"/>
            <a:ext cx="9048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63"/>
          <p:cNvCxnSpPr/>
          <p:nvPr/>
        </p:nvCxnSpPr>
        <p:spPr>
          <a:xfrm>
            <a:off x="5234895" y="3997408"/>
            <a:ext cx="8937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9" name="Google Shape;749;p63"/>
          <p:cNvSpPr/>
          <p:nvPr/>
        </p:nvSpPr>
        <p:spPr>
          <a:xfrm>
            <a:off x="4214707" y="365513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50" name="Google Shape;750;p63"/>
          <p:cNvCxnSpPr/>
          <p:nvPr/>
        </p:nvCxnSpPr>
        <p:spPr>
          <a:xfrm>
            <a:off x="3124047" y="257503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63"/>
          <p:cNvCxnSpPr/>
          <p:nvPr/>
        </p:nvCxnSpPr>
        <p:spPr>
          <a:xfrm rot="10800000" flipH="1">
            <a:off x="3118338" y="4024979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2" name="Google Shape;752;p63"/>
          <p:cNvSpPr/>
          <p:nvPr/>
        </p:nvSpPr>
        <p:spPr>
          <a:xfrm>
            <a:off x="2386852" y="236214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3" name="Google Shape;753;p63"/>
          <p:cNvSpPr/>
          <p:nvPr/>
        </p:nvSpPr>
        <p:spPr>
          <a:xfrm>
            <a:off x="2386852" y="4901209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4" name="Google Shape;754;p63"/>
          <p:cNvSpPr/>
          <p:nvPr/>
        </p:nvSpPr>
        <p:spPr>
          <a:xfrm>
            <a:off x="6373406" y="236214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55" name="Google Shape;755;p63"/>
          <p:cNvSpPr/>
          <p:nvPr/>
        </p:nvSpPr>
        <p:spPr>
          <a:xfrm>
            <a:off x="6373406" y="4901209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56" name="Google Shape;756;p63"/>
          <p:cNvCxnSpPr/>
          <p:nvPr/>
        </p:nvCxnSpPr>
        <p:spPr>
          <a:xfrm>
            <a:off x="1723089" y="5078826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63"/>
          <p:cNvCxnSpPr/>
          <p:nvPr/>
        </p:nvCxnSpPr>
        <p:spPr>
          <a:xfrm>
            <a:off x="7209489" y="2539752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63"/>
          <p:cNvCxnSpPr/>
          <p:nvPr/>
        </p:nvCxnSpPr>
        <p:spPr>
          <a:xfrm>
            <a:off x="7209489" y="5078826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63"/>
          <p:cNvCxnSpPr/>
          <p:nvPr/>
        </p:nvCxnSpPr>
        <p:spPr>
          <a:xfrm>
            <a:off x="1723089" y="2539752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5" name="Google Shape;765;p64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6" name="Google Shape;766;p64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7" name="Google Shape;767;p64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68" name="Google Shape;768;p64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9" name="Google Shape;769;p64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64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71" name="Google Shape;771;p64"/>
          <p:cNvSpPr/>
          <p:nvPr/>
        </p:nvSpPr>
        <p:spPr>
          <a:xfrm>
            <a:off x="5560016" y="2713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72" name="Google Shape;772;p64"/>
          <p:cNvSpPr/>
          <p:nvPr/>
        </p:nvSpPr>
        <p:spPr>
          <a:xfrm>
            <a:off x="55600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73" name="Google Shape;773;p64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74" name="Google Shape;774;p64"/>
          <p:cNvCxnSpPr/>
          <p:nvPr/>
        </p:nvCxnSpPr>
        <p:spPr>
          <a:xfrm>
            <a:off x="6396098" y="2891513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75" name="Google Shape;775;p64"/>
          <p:cNvCxnSpPr/>
          <p:nvPr/>
        </p:nvCxnSpPr>
        <p:spPr>
          <a:xfrm>
            <a:off x="6396098" y="5430587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76" name="Google Shape;776;p64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5150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Can be represented as a graph of sequences linked by their overlaps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777" name="Google Shape;777;p64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78" name="Google Shape;778;p64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5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5150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Can be represented as a graph of sequences linked by their overlaps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785" name="Google Shape;785;p65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6" name="Google Shape;786;p65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7" name="Google Shape;787;p65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8" name="Google Shape;788;p65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89" name="Google Shape;789;p65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0" name="Google Shape;790;p65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1" name="Google Shape;791;p65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2" name="Google Shape;792;p65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3" name="Google Shape;793;p65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794" name="Google Shape;794;p65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95" name="Google Shape;795;p65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96" name="Google Shape;796;p65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97" name="Google Shape;797;p65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798" name="Google Shape;798;p65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65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0" name="Google Shape;800;p65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1" name="Google Shape;801;p65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02" name="Google Shape;802;p65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03" name="Google Shape;803;p65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65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65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Google Shape;806;p65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07" name="Google Shape;807;p65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Google Shape;808;p65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09" name="Google Shape;809;p65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0" name="Google Shape;810;p65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6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5150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Can be represented as a graph of sequences linked by their overlaps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817" name="Google Shape;817;p66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Google Shape;818;p66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19" name="Google Shape;819;p66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0" name="Google Shape;820;p66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21" name="Google Shape;821;p66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2" name="Google Shape;822;p66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3" name="Google Shape;823;p66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24" name="Google Shape;824;p66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25" name="Google Shape;825;p66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26" name="Google Shape;826;p66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27" name="Google Shape;827;p66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28" name="Google Shape;828;p66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29" name="Google Shape;829;p66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30" name="Google Shape;830;p66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1" name="Google Shape;831;p66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66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3" name="Google Shape;833;p66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34" name="Google Shape;834;p66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35" name="Google Shape;835;p66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6" name="Google Shape;836;p66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66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p66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39" name="Google Shape;839;p66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0" name="Google Shape;840;p66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41" name="Google Shape;841;p66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2" name="Google Shape;842;p66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43" name="Google Shape;843;p66"/>
          <p:cNvSpPr txBox="1"/>
          <p:nvPr/>
        </p:nvSpPr>
        <p:spPr>
          <a:xfrm>
            <a:off x="581975" y="6005200"/>
            <a:ext cx="108969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(This problem also comes up for mRNA alternative splicing)</a:t>
            </a:r>
            <a:endParaRPr sz="28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801603" cy="785795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/>
          <p:nvPr/>
        </p:nvSpPr>
        <p:spPr>
          <a:xfrm>
            <a:off x="624325" y="5011025"/>
            <a:ext cx="4957200" cy="1320600"/>
          </a:xfrm>
          <a:prstGeom prst="rect">
            <a:avLst/>
          </a:prstGeom>
          <a:solidFill>
            <a:srgbClr val="F3F3F3">
              <a:alpha val="835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real metagenomes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3600" b="1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complex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1" name="Google Shape;851;p67"/>
          <p:cNvSpPr/>
          <p:nvPr/>
        </p:nvSpPr>
        <p:spPr>
          <a:xfrm>
            <a:off x="624325" y="5011025"/>
            <a:ext cx="4957200" cy="1320600"/>
          </a:xfrm>
          <a:prstGeom prst="rect">
            <a:avLst/>
          </a:prstGeom>
          <a:solidFill>
            <a:srgbClr val="F3F3F3">
              <a:alpha val="835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real metagenomes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3600" b="1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complex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8"/>
          <p:cNvSpPr/>
          <p:nvPr/>
        </p:nvSpPr>
        <p:spPr>
          <a:xfrm>
            <a:off x="624325" y="5011025"/>
            <a:ext cx="4957200" cy="1320600"/>
          </a:xfrm>
          <a:prstGeom prst="rect">
            <a:avLst/>
          </a:prstGeom>
          <a:solidFill>
            <a:srgbClr val="F3F3F3">
              <a:alpha val="835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real metagenomes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3600" b="1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complex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8" name="Google Shape;858;p68"/>
          <p:cNvPicPr preferRelativeResize="0"/>
          <p:nvPr/>
        </p:nvPicPr>
        <p:blipFill rotWithShape="1">
          <a:blip r:embed="rId3">
            <a:alphaModFix/>
          </a:blip>
          <a:srcRect t="17433" b="6038"/>
          <a:stretch/>
        </p:blipFill>
        <p:spPr>
          <a:xfrm>
            <a:off x="0" y="0"/>
            <a:ext cx="1280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8"/>
          <p:cNvSpPr/>
          <p:nvPr/>
        </p:nvSpPr>
        <p:spPr>
          <a:xfrm>
            <a:off x="624325" y="5011025"/>
            <a:ext cx="4957200" cy="1320600"/>
          </a:xfrm>
          <a:prstGeom prst="rect">
            <a:avLst/>
          </a:prstGeom>
          <a:solidFill>
            <a:srgbClr val="F3F3F3">
              <a:alpha val="835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real metagenomes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3600" b="1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complex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69"/>
          <p:cNvPicPr preferRelativeResize="0"/>
          <p:nvPr/>
        </p:nvPicPr>
        <p:blipFill rotWithShape="1">
          <a:blip r:embed="rId3">
            <a:alphaModFix/>
          </a:blip>
          <a:srcRect b="26713"/>
          <a:stretch/>
        </p:blipFill>
        <p:spPr>
          <a:xfrm>
            <a:off x="0" y="-266700"/>
            <a:ext cx="12801600" cy="712469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9"/>
          <p:cNvSpPr/>
          <p:nvPr/>
        </p:nvSpPr>
        <p:spPr>
          <a:xfrm>
            <a:off x="624325" y="5011025"/>
            <a:ext cx="4957200" cy="1320600"/>
          </a:xfrm>
          <a:prstGeom prst="rect">
            <a:avLst/>
          </a:prstGeom>
          <a:solidFill>
            <a:srgbClr val="F3F3F3">
              <a:alpha val="835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real metagenomes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3600" b="1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</a:t>
            </a: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complex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0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3" name="Google Shape;873;p70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74" name="Google Shape;874;p70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5" name="Google Shape;875;p70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76" name="Google Shape;876;p70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7" name="Google Shape;877;p70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70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79" name="Google Shape;879;p70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0" name="Google Shape;880;p70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1" name="Google Shape;881;p70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82" name="Google Shape;882;p70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70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84" name="Google Shape;884;p70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85" name="Google Shape;885;p70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6" name="Google Shape;886;p70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7" name="Google Shape;887;p70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8" name="Google Shape;888;p70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9" name="Google Shape;889;p70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90" name="Google Shape;890;p70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91" name="Google Shape;891;p70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92" name="Google Shape;892;p70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3" name="Google Shape;893;p70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94" name="Google Shape;894;p70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5" name="Google Shape;895;p70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896" name="Google Shape;896;p70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7" name="Google Shape;897;p70"/>
          <p:cNvSpPr txBox="1">
            <a:spLocks noGrp="1"/>
          </p:cNvSpPr>
          <p:nvPr>
            <p:ph type="title"/>
          </p:nvPr>
        </p:nvSpPr>
        <p:spPr>
          <a:xfrm>
            <a:off x="7539225" y="242025"/>
            <a:ext cx="42819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Real genomic sequences are paths on the graph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/>
        </p:nvSpPr>
        <p:spPr>
          <a:xfrm>
            <a:off x="4302625" y="421425"/>
            <a:ext cx="7439400" cy="6105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1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4" name="Google Shape;904;p71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05" name="Google Shape;905;p71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6" name="Google Shape;906;p71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07" name="Google Shape;907;p71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8" name="Google Shape;908;p71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9" name="Google Shape;909;p71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10" name="Google Shape;910;p71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11" name="Google Shape;911;p71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12" name="Google Shape;912;p71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13" name="Google Shape;913;p71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14" name="Google Shape;914;p71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15" name="Google Shape;915;p71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16" name="Google Shape;916;p71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7" name="Google Shape;917;p71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8" name="Google Shape;918;p71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9" name="Google Shape;919;p71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20" name="Google Shape;920;p71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21" name="Google Shape;921;p71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71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23" name="Google Shape;923;p71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4" name="Google Shape;924;p71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25" name="Google Shape;925;p71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6" name="Google Shape;926;p71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27" name="Google Shape;927;p71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8" name="Google Shape;928;p71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29" name="Google Shape;929;p71"/>
          <p:cNvSpPr txBox="1">
            <a:spLocks noGrp="1"/>
          </p:cNvSpPr>
          <p:nvPr>
            <p:ph type="title"/>
          </p:nvPr>
        </p:nvSpPr>
        <p:spPr>
          <a:xfrm>
            <a:off x="7539225" y="242025"/>
            <a:ext cx="42819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Real genomic sequences are paths on the graph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2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Google Shape;936;p72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37" name="Google Shape;937;p72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8" name="Google Shape;938;p72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39" name="Google Shape;939;p72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0" name="Google Shape;940;p72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1" name="Google Shape;941;p72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2" name="Google Shape;942;p72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3" name="Google Shape;943;p72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44" name="Google Shape;944;p72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45" name="Google Shape;945;p72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46" name="Google Shape;946;p72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47" name="Google Shape;947;p72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48" name="Google Shape;948;p72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9" name="Google Shape;949;p72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0" name="Google Shape;950;p72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1" name="Google Shape;951;p72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52" name="Google Shape;952;p72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53" name="Google Shape;953;p72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4" name="Google Shape;954;p72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55" name="Google Shape;955;p72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6" name="Google Shape;956;p72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57" name="Google Shape;957;p72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72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59" name="Google Shape;959;p72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72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61" name="Google Shape;961;p72"/>
          <p:cNvSpPr txBox="1">
            <a:spLocks noGrp="1"/>
          </p:cNvSpPr>
          <p:nvPr>
            <p:ph type="title"/>
          </p:nvPr>
        </p:nvSpPr>
        <p:spPr>
          <a:xfrm>
            <a:off x="7539225" y="242025"/>
            <a:ext cx="42819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Real genomic sequences are paths on the graph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3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8" name="Google Shape;968;p73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69" name="Google Shape;969;p73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0" name="Google Shape;970;p73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71" name="Google Shape;971;p73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2" name="Google Shape;972;p73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3" name="Google Shape;973;p73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74" name="Google Shape;974;p73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75" name="Google Shape;975;p73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9900FF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76" name="Google Shape;976;p73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77" name="Google Shape;977;p73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78" name="Google Shape;978;p73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79" name="Google Shape;979;p73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80" name="Google Shape;980;p73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1" name="Google Shape;981;p73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2" name="Google Shape;982;p73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3" name="Google Shape;983;p73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9900FF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984" name="Google Shape;984;p73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85" name="Google Shape;985;p73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86" name="Google Shape;986;p73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87" name="Google Shape;987;p73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8" name="Google Shape;988;p73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89" name="Google Shape;989;p73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0" name="Google Shape;990;p73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991" name="Google Shape;991;p73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2" name="Google Shape;992;p73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93" name="Google Shape;993;p73"/>
          <p:cNvSpPr txBox="1">
            <a:spLocks noGrp="1"/>
          </p:cNvSpPr>
          <p:nvPr>
            <p:ph type="title"/>
          </p:nvPr>
        </p:nvSpPr>
        <p:spPr>
          <a:xfrm>
            <a:off x="7539225" y="242025"/>
            <a:ext cx="42819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Real genomic sequences are paths on the graph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4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Google Shape;1000;p74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01" name="Google Shape;1001;p74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2" name="Google Shape;1002;p74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03" name="Google Shape;1003;p74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4" name="Google Shape;1004;p74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5" name="Google Shape;1005;p74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06" name="Google Shape;1006;p74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07" name="Google Shape;1007;p74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08" name="Google Shape;1008;p74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09" name="Google Shape;1009;p74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0" name="Google Shape;1010;p74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11" name="Google Shape;1011;p74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12" name="Google Shape;1012;p74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3" name="Google Shape;1013;p74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4" name="Google Shape;1014;p74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5" name="Google Shape;1015;p74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16" name="Google Shape;1016;p74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17" name="Google Shape;1017;p74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8" name="Google Shape;1018;p74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9" name="Google Shape;1019;p74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0" name="Google Shape;1020;p74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21" name="Google Shape;1021;p74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2" name="Google Shape;1022;p74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23" name="Google Shape;1023;p74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4" name="Google Shape;1024;p74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25" name="Google Shape;1025;p74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421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Lots of incorrect paths also exist…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5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Google Shape;1032;p75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33" name="Google Shape;1033;p75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4" name="Google Shape;1034;p75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35" name="Google Shape;1035;p75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6" name="Google Shape;1036;p75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7" name="Google Shape;1037;p75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38" name="Google Shape;1038;p75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39" name="Google Shape;1039;p75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40" name="Google Shape;1040;p75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41" name="Google Shape;1041;p75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42" name="Google Shape;1042;p75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43" name="Google Shape;1043;p75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44" name="Google Shape;1044;p75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5" name="Google Shape;1045;p75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6" name="Google Shape;1046;p75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7" name="Google Shape;1047;p75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48" name="Google Shape;1048;p75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1C232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49" name="Google Shape;1049;p75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50" name="Google Shape;1050;p75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51" name="Google Shape;1051;p75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2" name="Google Shape;1052;p75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53" name="Google Shape;1053;p75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4" name="Google Shape;1054;p75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55" name="Google Shape;1055;p75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6" name="Google Shape;1056;p75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75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421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Lots of incorrect paths also exist…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rgbClr val="1C3052"/>
                </a:solidFill>
              </a:rPr>
              <a:t>How do we avoid these?</a:t>
            </a:r>
            <a:endParaRPr sz="3600" i="1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6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Google Shape;1064;p76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65" name="Google Shape;1065;p76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6" name="Google Shape;1066;p76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67" name="Google Shape;1067;p76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8" name="Google Shape;1068;p76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9" name="Google Shape;1069;p76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70" name="Google Shape;1070;p76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71" name="Google Shape;1071;p76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72" name="Google Shape;1072;p76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73" name="Google Shape;1073;p76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4" name="Google Shape;1074;p76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75" name="Google Shape;1075;p76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76" name="Google Shape;1076;p76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76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8" name="Google Shape;1078;p76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9" name="Google Shape;1079;p76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080" name="Google Shape;1080;p76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81" name="Google Shape;1081;p76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82" name="Google Shape;1082;p76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83" name="Google Shape;1083;p76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4" name="Google Shape;1084;p76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85" name="Google Shape;1085;p76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6" name="Google Shape;1086;p76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087" name="Google Shape;1087;p76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8" name="Google Shape;1088;p76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CCCCCC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89" name="Google Shape;1089;p76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421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Lots of incorrect paths also exist…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rgbClr val="1C3052"/>
                </a:solidFill>
              </a:rPr>
              <a:t>How do we avoid these?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1090" name="Google Shape;1090;p76"/>
          <p:cNvSpPr txBox="1">
            <a:spLocks noGrp="1"/>
          </p:cNvSpPr>
          <p:nvPr>
            <p:ph type="title"/>
          </p:nvPr>
        </p:nvSpPr>
        <p:spPr>
          <a:xfrm>
            <a:off x="8150825" y="242025"/>
            <a:ext cx="36702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C3052"/>
                </a:solidFill>
              </a:rPr>
              <a:t>Standard Tools:</a:t>
            </a:r>
            <a:endParaRPr b="1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1C3052"/>
                </a:solidFill>
              </a:rPr>
              <a:t>Filter out low-abundance sequences</a:t>
            </a:r>
            <a:endParaRPr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7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421700" cy="2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Lots of incorrect paths also exist…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rgbClr val="1C3052"/>
                </a:solidFill>
              </a:rPr>
              <a:t>How do we avoid these?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1097" name="Google Shape;1097;p77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8" name="Google Shape;1098;p77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99" name="Google Shape;1099;p77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0" name="Google Shape;1100;p77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01" name="Google Shape;1101;p77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2" name="Google Shape;1102;p77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3" name="Google Shape;1103;p77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04" name="Google Shape;1104;p77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05" name="Google Shape;1105;p77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06" name="Google Shape;1106;p77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07" name="Google Shape;1107;p77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08" name="Google Shape;1108;p77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09" name="Google Shape;1109;p77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10" name="Google Shape;1110;p77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1" name="Google Shape;1111;p77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2" name="Google Shape;1112;p77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3" name="Google Shape;1113;p77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14" name="Google Shape;1114;p77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15" name="Google Shape;1115;p77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16" name="Google Shape;1116;p77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17" name="Google Shape;1117;p77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8" name="Google Shape;1118;p77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19" name="Google Shape;1119;p77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0" name="Google Shape;1120;p77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21" name="Google Shape;1121;p77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2" name="Google Shape;1122;p77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23" name="Google Shape;1123;p77"/>
          <p:cNvSpPr txBox="1">
            <a:spLocks noGrp="1"/>
          </p:cNvSpPr>
          <p:nvPr>
            <p:ph type="title"/>
          </p:nvPr>
        </p:nvSpPr>
        <p:spPr>
          <a:xfrm>
            <a:off x="8150825" y="242025"/>
            <a:ext cx="3670200" cy="162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1C3052"/>
                </a:solidFill>
              </a:rPr>
              <a:t>Standard Tools:</a:t>
            </a:r>
            <a:endParaRPr b="1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Filter out low-abundance sequences</a:t>
            </a:r>
            <a:endParaRPr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C3052"/>
                </a:solidFill>
              </a:rPr>
              <a:t>Fragment the graph when it's ambiguous</a:t>
            </a:r>
            <a:endParaRPr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78"/>
          <p:cNvPicPr preferRelativeResize="0"/>
          <p:nvPr/>
        </p:nvPicPr>
        <p:blipFill rotWithShape="1">
          <a:blip r:embed="rId3">
            <a:alphaModFix/>
          </a:blip>
          <a:srcRect t="2744" b="26714"/>
          <a:stretch/>
        </p:blipFill>
        <p:spPr>
          <a:xfrm>
            <a:off x="0" y="0"/>
            <a:ext cx="12801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8"/>
          <p:cNvSpPr/>
          <p:nvPr/>
        </p:nvSpPr>
        <p:spPr>
          <a:xfrm>
            <a:off x="500150" y="445275"/>
            <a:ext cx="4860300" cy="699900"/>
          </a:xfrm>
          <a:prstGeom prst="rect">
            <a:avLst/>
          </a:prstGeom>
          <a:solidFill>
            <a:srgbClr val="F3F3F3">
              <a:alpha val="911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Untangling the hairball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31" name="Google Shape;1131;p78"/>
          <p:cNvGrpSpPr/>
          <p:nvPr/>
        </p:nvGrpSpPr>
        <p:grpSpPr>
          <a:xfrm>
            <a:off x="513811" y="3482262"/>
            <a:ext cx="3064200" cy="2896500"/>
            <a:chOff x="513811" y="3482262"/>
            <a:chExt cx="3064200" cy="2896500"/>
          </a:xfrm>
        </p:grpSpPr>
        <p:sp>
          <p:nvSpPr>
            <p:cNvPr id="1132" name="Google Shape;1132;p78"/>
            <p:cNvSpPr/>
            <p:nvPr/>
          </p:nvSpPr>
          <p:spPr>
            <a:xfrm>
              <a:off x="513811" y="3482262"/>
              <a:ext cx="3064200" cy="2896500"/>
            </a:xfrm>
            <a:prstGeom prst="ellipse">
              <a:avLst/>
            </a:prstGeom>
            <a:solidFill>
              <a:srgbClr val="FFEDED">
                <a:alpha val="835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33" name="Google Shape;1133;p78" title="Small red scissors line art vector illustration | Free SV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525" y="3680133"/>
              <a:ext cx="2628900" cy="262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79"/>
          <p:cNvPicPr preferRelativeResize="0"/>
          <p:nvPr/>
        </p:nvPicPr>
        <p:blipFill rotWithShape="1">
          <a:blip r:embed="rId3">
            <a:alphaModFix/>
          </a:blip>
          <a:srcRect t="2744" b="26714"/>
          <a:stretch/>
        </p:blipFill>
        <p:spPr>
          <a:xfrm>
            <a:off x="0" y="0"/>
            <a:ext cx="128016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79"/>
          <p:cNvGrpSpPr/>
          <p:nvPr/>
        </p:nvGrpSpPr>
        <p:grpSpPr>
          <a:xfrm>
            <a:off x="513811" y="3482262"/>
            <a:ext cx="3064200" cy="2896500"/>
            <a:chOff x="513811" y="3482262"/>
            <a:chExt cx="3064200" cy="2896500"/>
          </a:xfrm>
        </p:grpSpPr>
        <p:sp>
          <p:nvSpPr>
            <p:cNvPr id="1141" name="Google Shape;1141;p79"/>
            <p:cNvSpPr/>
            <p:nvPr/>
          </p:nvSpPr>
          <p:spPr>
            <a:xfrm>
              <a:off x="513811" y="3482262"/>
              <a:ext cx="3064200" cy="2896500"/>
            </a:xfrm>
            <a:prstGeom prst="ellipse">
              <a:avLst/>
            </a:prstGeom>
            <a:solidFill>
              <a:srgbClr val="808080">
                <a:alpha val="835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42" name="Google Shape;1142;p79" title="Small red scissors line art vector illustration | Free SV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5525" y="3680133"/>
              <a:ext cx="2628900" cy="262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3" name="Google Shape;1143;p79"/>
          <p:cNvGrpSpPr/>
          <p:nvPr/>
        </p:nvGrpSpPr>
        <p:grpSpPr>
          <a:xfrm>
            <a:off x="8606884" y="3015213"/>
            <a:ext cx="3636885" cy="3982998"/>
            <a:chOff x="8454484" y="2939013"/>
            <a:chExt cx="3636885" cy="3982998"/>
          </a:xfrm>
        </p:grpSpPr>
        <p:sp>
          <p:nvSpPr>
            <p:cNvPr id="1144" name="Google Shape;1144;p79"/>
            <p:cNvSpPr/>
            <p:nvPr/>
          </p:nvSpPr>
          <p:spPr>
            <a:xfrm>
              <a:off x="8708711" y="3471679"/>
              <a:ext cx="3064200" cy="2896500"/>
            </a:xfrm>
            <a:prstGeom prst="ellipse">
              <a:avLst/>
            </a:prstGeom>
            <a:solidFill>
              <a:srgbClr val="F2FFED">
                <a:alpha val="8354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45" name="Google Shape;1145;p79" title="Tweezers | Free SV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385886">
              <a:off x="8928652" y="3553173"/>
              <a:ext cx="2688550" cy="275467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46" name="Google Shape;1146;p79"/>
          <p:cNvCxnSpPr/>
          <p:nvPr/>
        </p:nvCxnSpPr>
        <p:spPr>
          <a:xfrm>
            <a:off x="4636687" y="5032075"/>
            <a:ext cx="3306900" cy="0"/>
          </a:xfrm>
          <a:prstGeom prst="straightConnector1">
            <a:avLst/>
          </a:prstGeom>
          <a:noFill/>
          <a:ln w="152400" cap="flat" cmpd="sng">
            <a:solidFill>
              <a:srgbClr val="E0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47" name="Google Shape;1147;p79"/>
          <p:cNvSpPr/>
          <p:nvPr/>
        </p:nvSpPr>
        <p:spPr>
          <a:xfrm>
            <a:off x="500150" y="445275"/>
            <a:ext cx="4860300" cy="699900"/>
          </a:xfrm>
          <a:prstGeom prst="rect">
            <a:avLst/>
          </a:prstGeom>
          <a:solidFill>
            <a:srgbClr val="F3F3F3">
              <a:alpha val="9114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Untangling the hairball</a:t>
            </a:r>
            <a:endParaRPr sz="3600">
              <a:solidFill>
                <a:srgbClr val="1C30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0"/>
          <p:cNvSpPr txBox="1">
            <a:spLocks noGrp="1"/>
          </p:cNvSpPr>
          <p:nvPr>
            <p:ph type="title"/>
          </p:nvPr>
        </p:nvSpPr>
        <p:spPr>
          <a:xfrm>
            <a:off x="457200" y="1709759"/>
            <a:ext cx="10890300" cy="3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/>
              <a:t>StrainZip</a:t>
            </a:r>
            <a:r>
              <a:rPr lang="en-US" b="0"/>
              <a:t>:</a:t>
            </a:r>
            <a:br>
              <a:rPr lang="en-US" b="0"/>
            </a:br>
            <a:br>
              <a:rPr lang="en-US" b="0"/>
            </a:br>
            <a:r>
              <a:rPr lang="en-US" sz="5000" b="0"/>
              <a:t>Untangling the metagenome graph</a:t>
            </a:r>
            <a:endParaRPr sz="50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 txBox="1"/>
          <p:nvPr/>
        </p:nvSpPr>
        <p:spPr>
          <a:xfrm>
            <a:off x="4302625" y="421425"/>
            <a:ext cx="7439400" cy="1824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1000"/>
              </a:spcBef>
              <a:spcAft>
                <a:spcPts val="200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Enormous number of species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1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9156000" cy="12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How can we recover long, accurate genome sequences from short reads?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1159" name="Google Shape;1159;p81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0" name="Google Shape;1160;p81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61" name="Google Shape;1161;p81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2" name="Google Shape;1162;p81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63" name="Google Shape;1163;p81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4" name="Google Shape;1164;p81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5" name="Google Shape;1165;p81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66" name="Google Shape;1166;p81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67" name="Google Shape;1167;p81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68" name="Google Shape;1168;p81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69" name="Google Shape;1169;p81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0" name="Google Shape;1170;p81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1" name="Google Shape;1171;p81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72" name="Google Shape;1172;p81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81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4" name="Google Shape;1174;p81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5" name="Google Shape;1175;p81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76" name="Google Shape;1176;p81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77" name="Google Shape;1177;p81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8" name="Google Shape;1178;p81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9" name="Google Shape;1179;p81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0" name="Google Shape;1180;p81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81" name="Google Shape;1181;p81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2" name="Google Shape;1182;p81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83" name="Google Shape;1183;p81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4" name="Google Shape;1184;p81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82"/>
          <p:cNvSpPr/>
          <p:nvPr/>
        </p:nvSpPr>
        <p:spPr>
          <a:xfrm>
            <a:off x="4280625" y="2691888"/>
            <a:ext cx="1671900" cy="1324500"/>
          </a:xfrm>
          <a:prstGeom prst="arc">
            <a:avLst>
              <a:gd name="adj1" fmla="val 7746720"/>
              <a:gd name="adj2" fmla="val 3287672"/>
            </a:avLst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1" name="Google Shape;1191;p82"/>
          <p:cNvSpPr/>
          <p:nvPr/>
        </p:nvSpPr>
        <p:spPr>
          <a:xfrm>
            <a:off x="4572000" y="2403225"/>
            <a:ext cx="1040700" cy="6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92" name="Google Shape;1192;p82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3" name="Google Shape;1193;p82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194" name="Google Shape;1194;p82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5" name="Google Shape;1195;p82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6" name="Google Shape;1196;p82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97" name="Google Shape;1197;p82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98" name="Google Shape;1198;p82"/>
          <p:cNvSpPr/>
          <p:nvPr/>
        </p:nvSpPr>
        <p:spPr>
          <a:xfrm>
            <a:off x="6431316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199" name="Google Shape;1199;p82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00" name="Google Shape;1200;p82"/>
          <p:cNvCxnSpPr/>
          <p:nvPr/>
        </p:nvCxnSpPr>
        <p:spPr>
          <a:xfrm>
            <a:off x="909698" y="2783074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01" name="Google Shape;1201;p82"/>
          <p:cNvCxnSpPr/>
          <p:nvPr/>
        </p:nvCxnSpPr>
        <p:spPr>
          <a:xfrm>
            <a:off x="90969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02" name="Google Shape;1202;p82"/>
          <p:cNvSpPr/>
          <p:nvPr/>
        </p:nvSpPr>
        <p:spPr>
          <a:xfrm>
            <a:off x="6220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03" name="Google Shape;1203;p82"/>
          <p:cNvCxnSpPr/>
          <p:nvPr/>
        </p:nvCxnSpPr>
        <p:spPr>
          <a:xfrm>
            <a:off x="7151075" y="2784225"/>
            <a:ext cx="762300" cy="12543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4" name="Google Shape;1204;p82"/>
          <p:cNvCxnSpPr/>
          <p:nvPr/>
        </p:nvCxnSpPr>
        <p:spPr>
          <a:xfrm rot="10800000" flipH="1">
            <a:off x="5495200" y="4376775"/>
            <a:ext cx="545100" cy="10305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5" name="Google Shape;1205;p82"/>
          <p:cNvCxnSpPr/>
          <p:nvPr/>
        </p:nvCxnSpPr>
        <p:spPr>
          <a:xfrm>
            <a:off x="7240904" y="4349168"/>
            <a:ext cx="745500" cy="10287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6" name="Google Shape;1206;p82"/>
          <p:cNvSpPr/>
          <p:nvPr/>
        </p:nvSpPr>
        <p:spPr>
          <a:xfrm>
            <a:off x="8150816" y="40093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07" name="Google Shape;1207;p82"/>
          <p:cNvSpPr/>
          <p:nvPr/>
        </p:nvSpPr>
        <p:spPr>
          <a:xfrm>
            <a:off x="8150816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08" name="Google Shape;1208;p82"/>
          <p:cNvCxnSpPr/>
          <p:nvPr/>
        </p:nvCxnSpPr>
        <p:spPr>
          <a:xfrm>
            <a:off x="8913623" y="418693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09" name="Google Shape;1209;p82"/>
          <p:cNvCxnSpPr/>
          <p:nvPr/>
        </p:nvCxnSpPr>
        <p:spPr>
          <a:xfrm>
            <a:off x="8948548" y="5430587"/>
            <a:ext cx="4893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10" name="Google Shape;1210;p82"/>
          <p:cNvCxnSpPr/>
          <p:nvPr/>
        </p:nvCxnSpPr>
        <p:spPr>
          <a:xfrm>
            <a:off x="7262450" y="4184500"/>
            <a:ext cx="7326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1" name="Google Shape;1211;p82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12" name="Google Shape;1212;p82"/>
          <p:cNvCxnSpPr/>
          <p:nvPr/>
        </p:nvCxnSpPr>
        <p:spPr>
          <a:xfrm>
            <a:off x="5677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3" name="Google Shape;1213;p82"/>
          <p:cNvSpPr/>
          <p:nvPr/>
        </p:nvSpPr>
        <p:spPr>
          <a:xfrm flipH="1">
            <a:off x="4717119" y="2589175"/>
            <a:ext cx="7326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14" name="Google Shape;1214;p82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5" name="Google Shape;1215;p82"/>
          <p:cNvCxnSpPr/>
          <p:nvPr/>
        </p:nvCxnSpPr>
        <p:spPr>
          <a:xfrm>
            <a:off x="5932225" y="2237200"/>
            <a:ext cx="334500" cy="377100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216" name="Google Shape;1216;p82"/>
          <p:cNvSpPr/>
          <p:nvPr/>
        </p:nvSpPr>
        <p:spPr>
          <a:xfrm>
            <a:off x="2831813" y="3411413"/>
            <a:ext cx="1611900" cy="162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7" name="Google Shape;1217;p82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9156000" cy="125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How can we recover long, accurate genome sequences from short reads?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3" name="Google Shape;1223;p83"/>
          <p:cNvCxnSpPr/>
          <p:nvPr/>
        </p:nvCxnSpPr>
        <p:spPr>
          <a:xfrm>
            <a:off x="4153279" y="4184493"/>
            <a:ext cx="445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4" name="Google Shape;1224;p83"/>
          <p:cNvSpPr/>
          <p:nvPr/>
        </p:nvSpPr>
        <p:spPr>
          <a:xfrm>
            <a:off x="3401322" y="400690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25" name="Google Shape;1225;p83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6" name="Google Shape;1226;p83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7" name="Google Shape;1227;p83"/>
          <p:cNvSpPr/>
          <p:nvPr/>
        </p:nvSpPr>
        <p:spPr>
          <a:xfrm>
            <a:off x="1573461" y="258917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674EA7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28" name="Google Shape;1228;p83"/>
          <p:cNvSpPr/>
          <p:nvPr/>
        </p:nvSpPr>
        <p:spPr>
          <a:xfrm>
            <a:off x="1573461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38761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29" name="Google Shape;1229;p83"/>
          <p:cNvSpPr/>
          <p:nvPr/>
        </p:nvSpPr>
        <p:spPr>
          <a:xfrm>
            <a:off x="4751123" y="5252970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B45F0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30" name="Google Shape;1230;p83"/>
          <p:cNvCxnSpPr/>
          <p:nvPr/>
        </p:nvCxnSpPr>
        <p:spPr>
          <a:xfrm>
            <a:off x="4096179" y="4311068"/>
            <a:ext cx="505200" cy="1052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1" name="Google Shape;1231;p83"/>
          <p:cNvSpPr/>
          <p:nvPr/>
        </p:nvSpPr>
        <p:spPr>
          <a:xfrm>
            <a:off x="46967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32" name="Google Shape;1232;p83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76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8" name="Google Shape;1238;p84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9" name="Google Shape;1239;p84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0" name="Google Shape;1240;p84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241" name="Google Shape;1241;p84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2" name="Google Shape;1242;p84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3" name="Google Shape;1243;p84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85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50" name="Google Shape;1250;p85"/>
          <p:cNvSpPr/>
          <p:nvPr/>
        </p:nvSpPr>
        <p:spPr>
          <a:xfrm>
            <a:off x="2547675" y="26914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251" name="Google Shape;1251;p85"/>
          <p:cNvGrpSpPr/>
          <p:nvPr/>
        </p:nvGrpSpPr>
        <p:grpSpPr>
          <a:xfrm>
            <a:off x="7279481" y="2513840"/>
            <a:ext cx="3105928" cy="355200"/>
            <a:chOff x="7127081" y="2513840"/>
            <a:chExt cx="3105928" cy="355200"/>
          </a:xfrm>
        </p:grpSpPr>
        <p:cxnSp>
          <p:nvCxnSpPr>
            <p:cNvPr id="1252" name="Google Shape;1252;p85"/>
            <p:cNvCxnSpPr/>
            <p:nvPr/>
          </p:nvCxnSpPr>
          <p:spPr>
            <a:xfrm>
              <a:off x="7127081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53" name="Google Shape;1253;p85"/>
            <p:cNvCxnSpPr/>
            <p:nvPr/>
          </p:nvCxnSpPr>
          <p:spPr>
            <a:xfrm>
              <a:off x="9281410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4" name="Google Shape;1254;p85"/>
            <p:cNvSpPr/>
            <p:nvPr/>
          </p:nvSpPr>
          <p:spPr>
            <a:xfrm>
              <a:off x="8231066" y="25138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cxnSp>
        <p:nvCxnSpPr>
          <p:cNvPr id="1255" name="Google Shape;1255;p85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6" name="Google Shape;1256;p85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7" name="Google Shape;1257;p85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8" name="Google Shape;1258;p85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9" name="Google Shape;1259;p85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6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66" name="Google Shape;1266;p86"/>
          <p:cNvSpPr/>
          <p:nvPr/>
        </p:nvSpPr>
        <p:spPr>
          <a:xfrm>
            <a:off x="2547675" y="26914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267" name="Google Shape;1267;p86"/>
          <p:cNvGrpSpPr/>
          <p:nvPr/>
        </p:nvGrpSpPr>
        <p:grpSpPr>
          <a:xfrm>
            <a:off x="7279481" y="2513840"/>
            <a:ext cx="3105928" cy="355200"/>
            <a:chOff x="7127081" y="2513840"/>
            <a:chExt cx="3105928" cy="355200"/>
          </a:xfrm>
        </p:grpSpPr>
        <p:cxnSp>
          <p:nvCxnSpPr>
            <p:cNvPr id="1268" name="Google Shape;1268;p86"/>
            <p:cNvCxnSpPr/>
            <p:nvPr/>
          </p:nvCxnSpPr>
          <p:spPr>
            <a:xfrm>
              <a:off x="7127081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69" name="Google Shape;1269;p86"/>
            <p:cNvCxnSpPr/>
            <p:nvPr/>
          </p:nvCxnSpPr>
          <p:spPr>
            <a:xfrm>
              <a:off x="9281410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70" name="Google Shape;1270;p86"/>
            <p:cNvSpPr/>
            <p:nvPr/>
          </p:nvSpPr>
          <p:spPr>
            <a:xfrm>
              <a:off x="8231066" y="25138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cxnSp>
        <p:nvCxnSpPr>
          <p:cNvPr id="1271" name="Google Shape;1271;p86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2" name="Google Shape;1272;p86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3" name="Google Shape;1273;p86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4" name="Google Shape;1274;p86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5" name="Google Shape;1275;p86"/>
          <p:cNvSpPr/>
          <p:nvPr/>
        </p:nvSpPr>
        <p:spPr>
          <a:xfrm>
            <a:off x="2378269" y="24839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276" name="Google Shape;1276;p86"/>
          <p:cNvGrpSpPr/>
          <p:nvPr/>
        </p:nvGrpSpPr>
        <p:grpSpPr>
          <a:xfrm>
            <a:off x="7279481" y="3326640"/>
            <a:ext cx="3105928" cy="355200"/>
            <a:chOff x="7127081" y="3123440"/>
            <a:chExt cx="3105928" cy="355200"/>
          </a:xfrm>
        </p:grpSpPr>
        <p:cxnSp>
          <p:nvCxnSpPr>
            <p:cNvPr id="1277" name="Google Shape;1277;p86"/>
            <p:cNvCxnSpPr/>
            <p:nvPr/>
          </p:nvCxnSpPr>
          <p:spPr>
            <a:xfrm>
              <a:off x="7127081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78" name="Google Shape;1278;p86"/>
            <p:cNvCxnSpPr/>
            <p:nvPr/>
          </p:nvCxnSpPr>
          <p:spPr>
            <a:xfrm>
              <a:off x="9281410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79" name="Google Shape;1279;p86"/>
            <p:cNvSpPr/>
            <p:nvPr/>
          </p:nvSpPr>
          <p:spPr>
            <a:xfrm>
              <a:off x="8231066" y="31234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280" name="Google Shape;1280;p86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7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87" name="Google Shape;1287;p87"/>
          <p:cNvSpPr/>
          <p:nvPr/>
        </p:nvSpPr>
        <p:spPr>
          <a:xfrm>
            <a:off x="2547675" y="26914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288" name="Google Shape;1288;p87"/>
          <p:cNvGrpSpPr/>
          <p:nvPr/>
        </p:nvGrpSpPr>
        <p:grpSpPr>
          <a:xfrm>
            <a:off x="7279481" y="2513840"/>
            <a:ext cx="3105928" cy="355200"/>
            <a:chOff x="7127081" y="2513840"/>
            <a:chExt cx="3105928" cy="355200"/>
          </a:xfrm>
        </p:grpSpPr>
        <p:cxnSp>
          <p:nvCxnSpPr>
            <p:cNvPr id="1289" name="Google Shape;1289;p87"/>
            <p:cNvCxnSpPr/>
            <p:nvPr/>
          </p:nvCxnSpPr>
          <p:spPr>
            <a:xfrm>
              <a:off x="7127081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90" name="Google Shape;1290;p87"/>
            <p:cNvCxnSpPr/>
            <p:nvPr/>
          </p:nvCxnSpPr>
          <p:spPr>
            <a:xfrm>
              <a:off x="9281410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91" name="Google Shape;1291;p87"/>
            <p:cNvSpPr/>
            <p:nvPr/>
          </p:nvSpPr>
          <p:spPr>
            <a:xfrm>
              <a:off x="8231066" y="25138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cxnSp>
        <p:nvCxnSpPr>
          <p:cNvPr id="1292" name="Google Shape;1292;p87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3" name="Google Shape;1293;p87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4" name="Google Shape;1294;p87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5" name="Google Shape;1295;p87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6" name="Google Shape;1296;p87"/>
          <p:cNvSpPr/>
          <p:nvPr/>
        </p:nvSpPr>
        <p:spPr>
          <a:xfrm>
            <a:off x="2378269" y="24839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297" name="Google Shape;1297;p87"/>
          <p:cNvGrpSpPr/>
          <p:nvPr/>
        </p:nvGrpSpPr>
        <p:grpSpPr>
          <a:xfrm>
            <a:off x="7279481" y="3326640"/>
            <a:ext cx="3105928" cy="355200"/>
            <a:chOff x="7127081" y="3123440"/>
            <a:chExt cx="3105928" cy="355200"/>
          </a:xfrm>
        </p:grpSpPr>
        <p:cxnSp>
          <p:nvCxnSpPr>
            <p:cNvPr id="1298" name="Google Shape;1298;p87"/>
            <p:cNvCxnSpPr/>
            <p:nvPr/>
          </p:nvCxnSpPr>
          <p:spPr>
            <a:xfrm>
              <a:off x="7127081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99" name="Google Shape;1299;p87"/>
            <p:cNvCxnSpPr/>
            <p:nvPr/>
          </p:nvCxnSpPr>
          <p:spPr>
            <a:xfrm>
              <a:off x="9281410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0" name="Google Shape;1300;p87"/>
            <p:cNvSpPr/>
            <p:nvPr/>
          </p:nvSpPr>
          <p:spPr>
            <a:xfrm>
              <a:off x="8231066" y="31234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301" name="Google Shape;1301;p87"/>
          <p:cNvSpPr/>
          <p:nvPr/>
        </p:nvSpPr>
        <p:spPr>
          <a:xfrm rot="10800000" flipH="1">
            <a:off x="2378269" y="31697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302" name="Google Shape;1302;p87"/>
          <p:cNvGrpSpPr/>
          <p:nvPr/>
        </p:nvGrpSpPr>
        <p:grpSpPr>
          <a:xfrm>
            <a:off x="7279481" y="4139440"/>
            <a:ext cx="3105928" cy="355200"/>
            <a:chOff x="7127081" y="3733040"/>
            <a:chExt cx="3105928" cy="355200"/>
          </a:xfrm>
        </p:grpSpPr>
        <p:cxnSp>
          <p:nvCxnSpPr>
            <p:cNvPr id="1303" name="Google Shape;1303;p87"/>
            <p:cNvCxnSpPr/>
            <p:nvPr/>
          </p:nvCxnSpPr>
          <p:spPr>
            <a:xfrm>
              <a:off x="7127081" y="39106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04" name="Google Shape;1304;p87"/>
            <p:cNvCxnSpPr/>
            <p:nvPr/>
          </p:nvCxnSpPr>
          <p:spPr>
            <a:xfrm>
              <a:off x="9281410" y="39106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5" name="Google Shape;1305;p87"/>
            <p:cNvSpPr/>
            <p:nvPr/>
          </p:nvSpPr>
          <p:spPr>
            <a:xfrm>
              <a:off x="8231066" y="37330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306" name="Google Shape;1306;p87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8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13" name="Google Shape;1313;p88"/>
          <p:cNvSpPr/>
          <p:nvPr/>
        </p:nvSpPr>
        <p:spPr>
          <a:xfrm>
            <a:off x="2547675" y="26914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314" name="Google Shape;1314;p88"/>
          <p:cNvGrpSpPr/>
          <p:nvPr/>
        </p:nvGrpSpPr>
        <p:grpSpPr>
          <a:xfrm>
            <a:off x="7279481" y="2513840"/>
            <a:ext cx="3105928" cy="355200"/>
            <a:chOff x="7127081" y="2513840"/>
            <a:chExt cx="3105928" cy="355200"/>
          </a:xfrm>
        </p:grpSpPr>
        <p:cxnSp>
          <p:nvCxnSpPr>
            <p:cNvPr id="1315" name="Google Shape;1315;p88"/>
            <p:cNvCxnSpPr/>
            <p:nvPr/>
          </p:nvCxnSpPr>
          <p:spPr>
            <a:xfrm>
              <a:off x="7127081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16" name="Google Shape;1316;p88"/>
            <p:cNvCxnSpPr/>
            <p:nvPr/>
          </p:nvCxnSpPr>
          <p:spPr>
            <a:xfrm>
              <a:off x="9281410" y="26914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17" name="Google Shape;1317;p88"/>
            <p:cNvSpPr/>
            <p:nvPr/>
          </p:nvSpPr>
          <p:spPr>
            <a:xfrm>
              <a:off x="8231066" y="25138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cxnSp>
        <p:nvCxnSpPr>
          <p:cNvPr id="1318" name="Google Shape;1318;p88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88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0" name="Google Shape;1320;p88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1" name="Google Shape;1321;p88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2" name="Google Shape;1322;p88"/>
          <p:cNvSpPr/>
          <p:nvPr/>
        </p:nvSpPr>
        <p:spPr>
          <a:xfrm>
            <a:off x="2378269" y="24839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323" name="Google Shape;1323;p88"/>
          <p:cNvGrpSpPr/>
          <p:nvPr/>
        </p:nvGrpSpPr>
        <p:grpSpPr>
          <a:xfrm>
            <a:off x="7279481" y="3326640"/>
            <a:ext cx="3105928" cy="355200"/>
            <a:chOff x="7127081" y="3123440"/>
            <a:chExt cx="3105928" cy="355200"/>
          </a:xfrm>
        </p:grpSpPr>
        <p:cxnSp>
          <p:nvCxnSpPr>
            <p:cNvPr id="1324" name="Google Shape;1324;p88"/>
            <p:cNvCxnSpPr/>
            <p:nvPr/>
          </p:nvCxnSpPr>
          <p:spPr>
            <a:xfrm>
              <a:off x="7127081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25" name="Google Shape;1325;p88"/>
            <p:cNvCxnSpPr/>
            <p:nvPr/>
          </p:nvCxnSpPr>
          <p:spPr>
            <a:xfrm>
              <a:off x="9281410" y="33010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6" name="Google Shape;1326;p88"/>
            <p:cNvSpPr/>
            <p:nvPr/>
          </p:nvSpPr>
          <p:spPr>
            <a:xfrm>
              <a:off x="8231066" y="31234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327" name="Google Shape;1327;p88"/>
          <p:cNvSpPr/>
          <p:nvPr/>
        </p:nvSpPr>
        <p:spPr>
          <a:xfrm rot="10800000" flipH="1">
            <a:off x="2378269" y="31697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76200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328" name="Google Shape;1328;p88"/>
          <p:cNvGrpSpPr/>
          <p:nvPr/>
        </p:nvGrpSpPr>
        <p:grpSpPr>
          <a:xfrm>
            <a:off x="7279481" y="4139440"/>
            <a:ext cx="3105928" cy="355200"/>
            <a:chOff x="7127081" y="3733040"/>
            <a:chExt cx="3105928" cy="355200"/>
          </a:xfrm>
        </p:grpSpPr>
        <p:cxnSp>
          <p:nvCxnSpPr>
            <p:cNvPr id="1329" name="Google Shape;1329;p88"/>
            <p:cNvCxnSpPr/>
            <p:nvPr/>
          </p:nvCxnSpPr>
          <p:spPr>
            <a:xfrm>
              <a:off x="7127081" y="39106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30" name="Google Shape;1330;p88"/>
            <p:cNvCxnSpPr/>
            <p:nvPr/>
          </p:nvCxnSpPr>
          <p:spPr>
            <a:xfrm>
              <a:off x="9281410" y="39106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1" name="Google Shape;1331;p88"/>
            <p:cNvSpPr/>
            <p:nvPr/>
          </p:nvSpPr>
          <p:spPr>
            <a:xfrm>
              <a:off x="8231066" y="37330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332" name="Google Shape;1332;p88"/>
          <p:cNvSpPr/>
          <p:nvPr/>
        </p:nvSpPr>
        <p:spPr>
          <a:xfrm rot="10800000" flipH="1">
            <a:off x="2547675" y="45202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stealth" w="med" len="med"/>
          </a:ln>
        </p:spPr>
      </p:sp>
      <p:grpSp>
        <p:nvGrpSpPr>
          <p:cNvPr id="1333" name="Google Shape;1333;p88"/>
          <p:cNvGrpSpPr/>
          <p:nvPr/>
        </p:nvGrpSpPr>
        <p:grpSpPr>
          <a:xfrm>
            <a:off x="7279481" y="4952240"/>
            <a:ext cx="3105928" cy="355200"/>
            <a:chOff x="7127081" y="4342640"/>
            <a:chExt cx="3105928" cy="355200"/>
          </a:xfrm>
        </p:grpSpPr>
        <p:cxnSp>
          <p:nvCxnSpPr>
            <p:cNvPr id="1334" name="Google Shape;1334;p88"/>
            <p:cNvCxnSpPr/>
            <p:nvPr/>
          </p:nvCxnSpPr>
          <p:spPr>
            <a:xfrm>
              <a:off x="7127081" y="45202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35" name="Google Shape;1335;p88"/>
            <p:cNvCxnSpPr/>
            <p:nvPr/>
          </p:nvCxnSpPr>
          <p:spPr>
            <a:xfrm>
              <a:off x="9281410" y="4520243"/>
              <a:ext cx="951600" cy="0"/>
            </a:xfrm>
            <a:prstGeom prst="straightConnector1">
              <a:avLst/>
            </a:prstGeom>
            <a:noFill/>
            <a:ln w="76200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6" name="Google Shape;1336;p88"/>
            <p:cNvSpPr/>
            <p:nvPr/>
          </p:nvSpPr>
          <p:spPr>
            <a:xfrm>
              <a:off x="8231066" y="4342640"/>
              <a:ext cx="915900" cy="355200"/>
            </a:xfrm>
            <a:prstGeom prst="homePlate">
              <a:avLst>
                <a:gd name="adj" fmla="val 50000"/>
              </a:avLst>
            </a:prstGeom>
            <a:solidFill>
              <a:srgbClr val="CCCCC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337" name="Google Shape;1337;p88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3" name="Google Shape;1343;p89"/>
          <p:cNvCxnSpPr/>
          <p:nvPr/>
        </p:nvCxnSpPr>
        <p:spPr>
          <a:xfrm rot="10800000" flipH="1">
            <a:off x="4415869" y="2940700"/>
            <a:ext cx="904800" cy="10662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4" name="Google Shape;1344;p89"/>
          <p:cNvCxnSpPr/>
          <p:nvPr/>
        </p:nvCxnSpPr>
        <p:spPr>
          <a:xfrm>
            <a:off x="4421504" y="4349168"/>
            <a:ext cx="893700" cy="10941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5" name="Google Shape;1345;p89"/>
          <p:cNvCxnSpPr/>
          <p:nvPr/>
        </p:nvCxnSpPr>
        <p:spPr>
          <a:xfrm>
            <a:off x="2310656" y="2926793"/>
            <a:ext cx="904800" cy="109410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6" name="Google Shape;1346;p89"/>
          <p:cNvCxnSpPr/>
          <p:nvPr/>
        </p:nvCxnSpPr>
        <p:spPr>
          <a:xfrm rot="10800000" flipH="1">
            <a:off x="2304947" y="4376740"/>
            <a:ext cx="915900" cy="10662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7" name="Google Shape;1347;p89"/>
          <p:cNvSpPr/>
          <p:nvPr/>
        </p:nvSpPr>
        <p:spPr>
          <a:xfrm>
            <a:off x="3401316" y="4006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348" name="Google Shape;1348;p89"/>
          <p:cNvSpPr/>
          <p:nvPr/>
        </p:nvSpPr>
        <p:spPr>
          <a:xfrm>
            <a:off x="6345031" y="2987602"/>
            <a:ext cx="140700" cy="67500"/>
          </a:xfrm>
          <a:prstGeom prst="homePlate">
            <a:avLst>
              <a:gd name="adj" fmla="val 50000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49" name="Google Shape;1349;p89"/>
          <p:cNvSpPr/>
          <p:nvPr/>
        </p:nvSpPr>
        <p:spPr>
          <a:xfrm>
            <a:off x="6345031" y="2298916"/>
            <a:ext cx="140700" cy="67500"/>
          </a:xfrm>
          <a:prstGeom prst="homePlate">
            <a:avLst>
              <a:gd name="adj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0" name="Google Shape;1350;p89"/>
          <p:cNvSpPr/>
          <p:nvPr/>
        </p:nvSpPr>
        <p:spPr>
          <a:xfrm>
            <a:off x="6345031" y="3331946"/>
            <a:ext cx="140700" cy="67500"/>
          </a:xfrm>
          <a:prstGeom prst="homePlate">
            <a:avLst>
              <a:gd name="adj" fmla="val 5000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1" name="Google Shape;1351;p89"/>
          <p:cNvSpPr/>
          <p:nvPr/>
        </p:nvSpPr>
        <p:spPr>
          <a:xfrm>
            <a:off x="6345031" y="2643259"/>
            <a:ext cx="140700" cy="67500"/>
          </a:xfrm>
          <a:prstGeom prst="homePlate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52" name="Google Shape;1352;p89"/>
          <p:cNvSpPr/>
          <p:nvPr/>
        </p:nvSpPr>
        <p:spPr>
          <a:xfrm>
            <a:off x="8681990" y="2193888"/>
            <a:ext cx="342300" cy="342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1,1</a:t>
            </a:r>
            <a:endParaRPr sz="1500" baseline="-25000"/>
          </a:p>
        </p:txBody>
      </p:sp>
      <p:sp>
        <p:nvSpPr>
          <p:cNvPr id="1353" name="Google Shape;1353;p89"/>
          <p:cNvSpPr txBox="1"/>
          <p:nvPr/>
        </p:nvSpPr>
        <p:spPr>
          <a:xfrm>
            <a:off x="9910045" y="2746788"/>
            <a:ext cx="254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</a:rPr>
              <a:t>≈</a:t>
            </a:r>
            <a:endParaRPr sz="3000" b="1">
              <a:solidFill>
                <a:schemeClr val="dk2"/>
              </a:solidFill>
            </a:endParaRPr>
          </a:p>
        </p:txBody>
      </p:sp>
      <p:sp>
        <p:nvSpPr>
          <p:cNvPr id="1354" name="Google Shape;1354;p89"/>
          <p:cNvSpPr/>
          <p:nvPr/>
        </p:nvSpPr>
        <p:spPr>
          <a:xfrm>
            <a:off x="8681990" y="2536488"/>
            <a:ext cx="342300" cy="342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2,1</a:t>
            </a:r>
            <a:endParaRPr sz="1500" baseline="-25000"/>
          </a:p>
        </p:txBody>
      </p:sp>
      <p:sp>
        <p:nvSpPr>
          <p:cNvPr id="1355" name="Google Shape;1355;p89"/>
          <p:cNvSpPr/>
          <p:nvPr/>
        </p:nvSpPr>
        <p:spPr>
          <a:xfrm>
            <a:off x="8681990" y="2878721"/>
            <a:ext cx="342300" cy="342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3,1</a:t>
            </a:r>
            <a:endParaRPr sz="1500" baseline="-25000"/>
          </a:p>
        </p:txBody>
      </p:sp>
      <p:sp>
        <p:nvSpPr>
          <p:cNvPr id="1356" name="Google Shape;1356;p89"/>
          <p:cNvSpPr/>
          <p:nvPr/>
        </p:nvSpPr>
        <p:spPr>
          <a:xfrm>
            <a:off x="8681990" y="3221288"/>
            <a:ext cx="342300" cy="342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4,1</a:t>
            </a:r>
            <a:endParaRPr sz="1500" baseline="-25000"/>
          </a:p>
        </p:txBody>
      </p:sp>
      <p:sp>
        <p:nvSpPr>
          <p:cNvPr id="1357" name="Google Shape;1357;p89"/>
          <p:cNvSpPr/>
          <p:nvPr/>
        </p:nvSpPr>
        <p:spPr>
          <a:xfrm>
            <a:off x="6626367" y="2155355"/>
            <a:ext cx="342300" cy="342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58" name="Google Shape;1358;p89"/>
          <p:cNvSpPr/>
          <p:nvPr/>
        </p:nvSpPr>
        <p:spPr>
          <a:xfrm>
            <a:off x="6968766" y="2155122"/>
            <a:ext cx="342300" cy="342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59" name="Google Shape;1359;p89"/>
          <p:cNvSpPr/>
          <p:nvPr/>
        </p:nvSpPr>
        <p:spPr>
          <a:xfrm>
            <a:off x="6626367" y="2497924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0" name="Google Shape;1360;p89"/>
          <p:cNvSpPr/>
          <p:nvPr/>
        </p:nvSpPr>
        <p:spPr>
          <a:xfrm>
            <a:off x="6968766" y="2497690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1" name="Google Shape;1361;p89"/>
          <p:cNvSpPr/>
          <p:nvPr/>
        </p:nvSpPr>
        <p:spPr>
          <a:xfrm>
            <a:off x="6626367" y="2840493"/>
            <a:ext cx="342300" cy="3423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62" name="Google Shape;1362;p89"/>
          <p:cNvSpPr/>
          <p:nvPr/>
        </p:nvSpPr>
        <p:spPr>
          <a:xfrm>
            <a:off x="6968766" y="2840259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3" name="Google Shape;1363;p89"/>
          <p:cNvSpPr/>
          <p:nvPr/>
        </p:nvSpPr>
        <p:spPr>
          <a:xfrm>
            <a:off x="6626367" y="3183061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4" name="Google Shape;1364;p89"/>
          <p:cNvSpPr/>
          <p:nvPr/>
        </p:nvSpPr>
        <p:spPr>
          <a:xfrm>
            <a:off x="6968766" y="3182828"/>
            <a:ext cx="342300" cy="342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65" name="Google Shape;1365;p89"/>
          <p:cNvSpPr/>
          <p:nvPr/>
        </p:nvSpPr>
        <p:spPr>
          <a:xfrm>
            <a:off x="7311533" y="2155372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6" name="Google Shape;1366;p89"/>
          <p:cNvSpPr/>
          <p:nvPr/>
        </p:nvSpPr>
        <p:spPr>
          <a:xfrm>
            <a:off x="7311533" y="2497940"/>
            <a:ext cx="342300" cy="342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67" name="Google Shape;1367;p89"/>
          <p:cNvSpPr/>
          <p:nvPr/>
        </p:nvSpPr>
        <p:spPr>
          <a:xfrm>
            <a:off x="7311533" y="2840509"/>
            <a:ext cx="342300" cy="3423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68" name="Google Shape;1368;p89"/>
          <p:cNvSpPr/>
          <p:nvPr/>
        </p:nvSpPr>
        <p:spPr>
          <a:xfrm>
            <a:off x="7311533" y="3183078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69" name="Google Shape;1369;p89"/>
          <p:cNvSpPr/>
          <p:nvPr/>
        </p:nvSpPr>
        <p:spPr>
          <a:xfrm>
            <a:off x="7654299" y="2155105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70" name="Google Shape;1370;p89"/>
          <p:cNvSpPr/>
          <p:nvPr/>
        </p:nvSpPr>
        <p:spPr>
          <a:xfrm>
            <a:off x="7654299" y="2497674"/>
            <a:ext cx="342300" cy="342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sp>
        <p:nvSpPr>
          <p:cNvPr id="1371" name="Google Shape;1371;p89"/>
          <p:cNvSpPr/>
          <p:nvPr/>
        </p:nvSpPr>
        <p:spPr>
          <a:xfrm>
            <a:off x="7654299" y="2840243"/>
            <a:ext cx="342300" cy="3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0</a:t>
            </a:r>
            <a:endParaRPr sz="1800"/>
          </a:p>
        </p:txBody>
      </p:sp>
      <p:sp>
        <p:nvSpPr>
          <p:cNvPr id="1372" name="Google Shape;1372;p89"/>
          <p:cNvSpPr/>
          <p:nvPr/>
        </p:nvSpPr>
        <p:spPr>
          <a:xfrm>
            <a:off x="7654299" y="3182811"/>
            <a:ext cx="342300" cy="342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</a:t>
            </a:r>
            <a:endParaRPr sz="1800" b="1"/>
          </a:p>
        </p:txBody>
      </p:sp>
      <p:grpSp>
        <p:nvGrpSpPr>
          <p:cNvPr id="1373" name="Google Shape;1373;p89"/>
          <p:cNvGrpSpPr/>
          <p:nvPr/>
        </p:nvGrpSpPr>
        <p:grpSpPr>
          <a:xfrm>
            <a:off x="6763607" y="1734390"/>
            <a:ext cx="67598" cy="285104"/>
            <a:chOff x="5568994" y="1432594"/>
            <a:chExt cx="50700" cy="213834"/>
          </a:xfrm>
        </p:grpSpPr>
        <p:sp>
          <p:nvSpPr>
            <p:cNvPr id="1374" name="Google Shape;1374;p89"/>
            <p:cNvSpPr/>
            <p:nvPr/>
          </p:nvSpPr>
          <p:spPr>
            <a:xfrm rot="5400000">
              <a:off x="5541544" y="1568277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5" name="Google Shape;1375;p89"/>
            <p:cNvSpPr/>
            <p:nvPr/>
          </p:nvSpPr>
          <p:spPr>
            <a:xfrm rot="5400000">
              <a:off x="5541544" y="1460044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1376" name="Google Shape;1376;p89"/>
          <p:cNvGrpSpPr/>
          <p:nvPr/>
        </p:nvGrpSpPr>
        <p:grpSpPr>
          <a:xfrm>
            <a:off x="7106408" y="1734390"/>
            <a:ext cx="67598" cy="285104"/>
            <a:chOff x="5854251" y="1432594"/>
            <a:chExt cx="50700" cy="213834"/>
          </a:xfrm>
        </p:grpSpPr>
        <p:sp>
          <p:nvSpPr>
            <p:cNvPr id="1377" name="Google Shape;1377;p89"/>
            <p:cNvSpPr/>
            <p:nvPr/>
          </p:nvSpPr>
          <p:spPr>
            <a:xfrm rot="5400000">
              <a:off x="5826801" y="1568277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78" name="Google Shape;1378;p89"/>
            <p:cNvSpPr/>
            <p:nvPr/>
          </p:nvSpPr>
          <p:spPr>
            <a:xfrm rot="5400000">
              <a:off x="5826801" y="1460044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1379" name="Google Shape;1379;p89"/>
          <p:cNvGrpSpPr/>
          <p:nvPr/>
        </p:nvGrpSpPr>
        <p:grpSpPr>
          <a:xfrm>
            <a:off x="7449211" y="1734390"/>
            <a:ext cx="67598" cy="285104"/>
            <a:chOff x="6063308" y="1432594"/>
            <a:chExt cx="50700" cy="213834"/>
          </a:xfrm>
        </p:grpSpPr>
        <p:sp>
          <p:nvSpPr>
            <p:cNvPr id="1380" name="Google Shape;1380;p89"/>
            <p:cNvSpPr/>
            <p:nvPr/>
          </p:nvSpPr>
          <p:spPr>
            <a:xfrm rot="5400000">
              <a:off x="6035858" y="1568277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1" name="Google Shape;1381;p89"/>
            <p:cNvSpPr/>
            <p:nvPr/>
          </p:nvSpPr>
          <p:spPr>
            <a:xfrm rot="5400000">
              <a:off x="6035858" y="1460044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1382" name="Google Shape;1382;p89"/>
          <p:cNvGrpSpPr/>
          <p:nvPr/>
        </p:nvGrpSpPr>
        <p:grpSpPr>
          <a:xfrm>
            <a:off x="7792012" y="1734390"/>
            <a:ext cx="67598" cy="285104"/>
            <a:chOff x="6340318" y="1432594"/>
            <a:chExt cx="50700" cy="213834"/>
          </a:xfrm>
        </p:grpSpPr>
        <p:sp>
          <p:nvSpPr>
            <p:cNvPr id="1383" name="Google Shape;1383;p89"/>
            <p:cNvSpPr/>
            <p:nvPr/>
          </p:nvSpPr>
          <p:spPr>
            <a:xfrm rot="5400000">
              <a:off x="6312868" y="1568277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384" name="Google Shape;1384;p89"/>
            <p:cNvSpPr/>
            <p:nvPr/>
          </p:nvSpPr>
          <p:spPr>
            <a:xfrm rot="5400000">
              <a:off x="6312868" y="1460044"/>
              <a:ext cx="105600" cy="50700"/>
            </a:xfrm>
            <a:prstGeom prst="homePlate">
              <a:avLst>
                <a:gd name="adj" fmla="val 50000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sp>
        <p:nvSpPr>
          <p:cNvPr id="1385" name="Google Shape;1385;p89"/>
          <p:cNvSpPr txBox="1"/>
          <p:nvPr/>
        </p:nvSpPr>
        <p:spPr>
          <a:xfrm>
            <a:off x="8200385" y="2746788"/>
            <a:ext cx="2547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</a:rPr>
              <a:t>✖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386" name="Google Shape;1386;p89"/>
          <p:cNvSpPr txBox="1"/>
          <p:nvPr/>
        </p:nvSpPr>
        <p:spPr>
          <a:xfrm>
            <a:off x="6957723" y="3523241"/>
            <a:ext cx="673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2"/>
                </a:solidFill>
              </a:rPr>
              <a:t>X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1387" name="Google Shape;1387;p89"/>
          <p:cNvSpPr txBox="1"/>
          <p:nvPr/>
        </p:nvSpPr>
        <p:spPr>
          <a:xfrm>
            <a:off x="8817930" y="3523241"/>
            <a:ext cx="673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2"/>
                </a:solidFill>
              </a:rPr>
              <a:t>β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1388" name="Google Shape;1388;p89"/>
          <p:cNvSpPr txBox="1"/>
          <p:nvPr/>
        </p:nvSpPr>
        <p:spPr>
          <a:xfrm>
            <a:off x="10578215" y="3523241"/>
            <a:ext cx="673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2"/>
                </a:solidFill>
              </a:rPr>
              <a:t>Y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1389" name="Google Shape;1389;p89"/>
          <p:cNvSpPr/>
          <p:nvPr/>
        </p:nvSpPr>
        <p:spPr>
          <a:xfrm>
            <a:off x="9005707" y="2193888"/>
            <a:ext cx="342300" cy="342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1,2</a:t>
            </a:r>
            <a:endParaRPr sz="1500" baseline="-25000"/>
          </a:p>
        </p:txBody>
      </p:sp>
      <p:sp>
        <p:nvSpPr>
          <p:cNvPr id="1390" name="Google Shape;1390;p89"/>
          <p:cNvSpPr/>
          <p:nvPr/>
        </p:nvSpPr>
        <p:spPr>
          <a:xfrm>
            <a:off x="9005707" y="2536488"/>
            <a:ext cx="342300" cy="342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2,2</a:t>
            </a:r>
            <a:endParaRPr sz="1500" baseline="-25000"/>
          </a:p>
        </p:txBody>
      </p:sp>
      <p:sp>
        <p:nvSpPr>
          <p:cNvPr id="1391" name="Google Shape;1391;p89"/>
          <p:cNvSpPr/>
          <p:nvPr/>
        </p:nvSpPr>
        <p:spPr>
          <a:xfrm>
            <a:off x="9005707" y="2878721"/>
            <a:ext cx="342300" cy="342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3,2</a:t>
            </a:r>
            <a:endParaRPr sz="1500" baseline="-25000"/>
          </a:p>
        </p:txBody>
      </p:sp>
      <p:sp>
        <p:nvSpPr>
          <p:cNvPr id="1392" name="Google Shape;1392;p89"/>
          <p:cNvSpPr/>
          <p:nvPr/>
        </p:nvSpPr>
        <p:spPr>
          <a:xfrm>
            <a:off x="9005707" y="3221288"/>
            <a:ext cx="342300" cy="342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4,2</a:t>
            </a:r>
            <a:endParaRPr sz="1500" baseline="-25000"/>
          </a:p>
        </p:txBody>
      </p:sp>
      <p:sp>
        <p:nvSpPr>
          <p:cNvPr id="1393" name="Google Shape;1393;p89"/>
          <p:cNvSpPr/>
          <p:nvPr/>
        </p:nvSpPr>
        <p:spPr>
          <a:xfrm>
            <a:off x="9352440" y="2193888"/>
            <a:ext cx="342300" cy="34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1,3</a:t>
            </a:r>
            <a:endParaRPr sz="1500" baseline="-25000"/>
          </a:p>
        </p:txBody>
      </p:sp>
      <p:sp>
        <p:nvSpPr>
          <p:cNvPr id="1394" name="Google Shape;1394;p89"/>
          <p:cNvSpPr/>
          <p:nvPr/>
        </p:nvSpPr>
        <p:spPr>
          <a:xfrm>
            <a:off x="9352440" y="2536488"/>
            <a:ext cx="342300" cy="34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2,3</a:t>
            </a:r>
            <a:endParaRPr sz="1500" baseline="-25000"/>
          </a:p>
        </p:txBody>
      </p:sp>
      <p:sp>
        <p:nvSpPr>
          <p:cNvPr id="1395" name="Google Shape;1395;p89"/>
          <p:cNvSpPr/>
          <p:nvPr/>
        </p:nvSpPr>
        <p:spPr>
          <a:xfrm>
            <a:off x="9352440" y="2878721"/>
            <a:ext cx="342300" cy="34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3,3</a:t>
            </a:r>
            <a:endParaRPr sz="1500" baseline="-25000"/>
          </a:p>
        </p:txBody>
      </p:sp>
      <p:sp>
        <p:nvSpPr>
          <p:cNvPr id="1396" name="Google Shape;1396;p89"/>
          <p:cNvSpPr/>
          <p:nvPr/>
        </p:nvSpPr>
        <p:spPr>
          <a:xfrm>
            <a:off x="9352440" y="3221288"/>
            <a:ext cx="342300" cy="34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</a:t>
            </a:r>
            <a:r>
              <a:rPr lang="en-US" sz="1500" baseline="-25000"/>
              <a:t>4,3</a:t>
            </a:r>
            <a:endParaRPr sz="1500" baseline="-25000"/>
          </a:p>
        </p:txBody>
      </p:sp>
      <p:sp>
        <p:nvSpPr>
          <p:cNvPr id="1397" name="Google Shape;1397;p89"/>
          <p:cNvSpPr/>
          <p:nvPr/>
        </p:nvSpPr>
        <p:spPr>
          <a:xfrm>
            <a:off x="10397895" y="2193742"/>
            <a:ext cx="342300" cy="3423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1,1</a:t>
            </a:r>
            <a:endParaRPr sz="1500" baseline="-25000"/>
          </a:p>
        </p:txBody>
      </p:sp>
      <p:sp>
        <p:nvSpPr>
          <p:cNvPr id="1398" name="Google Shape;1398;p89"/>
          <p:cNvSpPr/>
          <p:nvPr/>
        </p:nvSpPr>
        <p:spPr>
          <a:xfrm>
            <a:off x="10397895" y="2536311"/>
            <a:ext cx="342300" cy="342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2,1</a:t>
            </a:r>
            <a:endParaRPr sz="1500" baseline="-25000"/>
          </a:p>
        </p:txBody>
      </p:sp>
      <p:sp>
        <p:nvSpPr>
          <p:cNvPr id="1399" name="Google Shape;1399;p89"/>
          <p:cNvSpPr/>
          <p:nvPr/>
        </p:nvSpPr>
        <p:spPr>
          <a:xfrm>
            <a:off x="10397895" y="2878879"/>
            <a:ext cx="342300" cy="3423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3,1</a:t>
            </a:r>
            <a:endParaRPr sz="1500" baseline="-25000"/>
          </a:p>
        </p:txBody>
      </p:sp>
      <p:sp>
        <p:nvSpPr>
          <p:cNvPr id="1400" name="Google Shape;1400;p89"/>
          <p:cNvSpPr/>
          <p:nvPr/>
        </p:nvSpPr>
        <p:spPr>
          <a:xfrm>
            <a:off x="10397895" y="3221448"/>
            <a:ext cx="342300" cy="3423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4,1</a:t>
            </a:r>
            <a:endParaRPr sz="1500" baseline="-25000"/>
          </a:p>
        </p:txBody>
      </p:sp>
      <p:sp>
        <p:nvSpPr>
          <p:cNvPr id="1401" name="Google Shape;1401;p89"/>
          <p:cNvSpPr/>
          <p:nvPr/>
        </p:nvSpPr>
        <p:spPr>
          <a:xfrm>
            <a:off x="10734528" y="2193758"/>
            <a:ext cx="342300" cy="342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1,2</a:t>
            </a:r>
            <a:endParaRPr sz="1500" baseline="-25000"/>
          </a:p>
        </p:txBody>
      </p:sp>
      <p:sp>
        <p:nvSpPr>
          <p:cNvPr id="1402" name="Google Shape;1402;p89"/>
          <p:cNvSpPr/>
          <p:nvPr/>
        </p:nvSpPr>
        <p:spPr>
          <a:xfrm>
            <a:off x="10734528" y="2536327"/>
            <a:ext cx="342300" cy="342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2,2</a:t>
            </a:r>
            <a:endParaRPr sz="1500" baseline="-25000"/>
          </a:p>
        </p:txBody>
      </p:sp>
      <p:sp>
        <p:nvSpPr>
          <p:cNvPr id="1403" name="Google Shape;1403;p89"/>
          <p:cNvSpPr/>
          <p:nvPr/>
        </p:nvSpPr>
        <p:spPr>
          <a:xfrm>
            <a:off x="10734528" y="2878896"/>
            <a:ext cx="342300" cy="342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3,2</a:t>
            </a:r>
            <a:endParaRPr sz="1500" baseline="-25000"/>
          </a:p>
        </p:txBody>
      </p:sp>
      <p:sp>
        <p:nvSpPr>
          <p:cNvPr id="1404" name="Google Shape;1404;p89"/>
          <p:cNvSpPr/>
          <p:nvPr/>
        </p:nvSpPr>
        <p:spPr>
          <a:xfrm>
            <a:off x="10734528" y="3221465"/>
            <a:ext cx="342300" cy="342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4,2</a:t>
            </a:r>
            <a:endParaRPr sz="1500" baseline="-25000"/>
          </a:p>
        </p:txBody>
      </p:sp>
      <p:sp>
        <p:nvSpPr>
          <p:cNvPr id="1405" name="Google Shape;1405;p89"/>
          <p:cNvSpPr/>
          <p:nvPr/>
        </p:nvSpPr>
        <p:spPr>
          <a:xfrm>
            <a:off x="11076928" y="2193758"/>
            <a:ext cx="342300" cy="3423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1,3</a:t>
            </a:r>
            <a:endParaRPr sz="1500" baseline="-25000"/>
          </a:p>
        </p:txBody>
      </p:sp>
      <p:sp>
        <p:nvSpPr>
          <p:cNvPr id="1406" name="Google Shape;1406;p89"/>
          <p:cNvSpPr/>
          <p:nvPr/>
        </p:nvSpPr>
        <p:spPr>
          <a:xfrm>
            <a:off x="11076928" y="2536327"/>
            <a:ext cx="342300" cy="3423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2,3</a:t>
            </a:r>
            <a:endParaRPr sz="1500" baseline="-25000"/>
          </a:p>
        </p:txBody>
      </p:sp>
      <p:sp>
        <p:nvSpPr>
          <p:cNvPr id="1407" name="Google Shape;1407;p89"/>
          <p:cNvSpPr/>
          <p:nvPr/>
        </p:nvSpPr>
        <p:spPr>
          <a:xfrm>
            <a:off x="11076928" y="2878896"/>
            <a:ext cx="342300" cy="3423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3,3</a:t>
            </a:r>
            <a:endParaRPr sz="1500" baseline="-25000"/>
          </a:p>
        </p:txBody>
      </p:sp>
      <p:sp>
        <p:nvSpPr>
          <p:cNvPr id="1408" name="Google Shape;1408;p89"/>
          <p:cNvSpPr/>
          <p:nvPr/>
        </p:nvSpPr>
        <p:spPr>
          <a:xfrm>
            <a:off x="11076928" y="3221465"/>
            <a:ext cx="342300" cy="342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</a:t>
            </a:r>
            <a:r>
              <a:rPr lang="en-US" sz="1500" baseline="-25000"/>
              <a:t>4,3</a:t>
            </a:r>
            <a:endParaRPr sz="1500" baseline="-25000"/>
          </a:p>
        </p:txBody>
      </p:sp>
      <p:sp>
        <p:nvSpPr>
          <p:cNvPr id="1409" name="Google Shape;1409;p89"/>
          <p:cNvSpPr/>
          <p:nvPr/>
        </p:nvSpPr>
        <p:spPr>
          <a:xfrm>
            <a:off x="2547675" y="26914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10" name="Google Shape;1410;p89"/>
          <p:cNvSpPr/>
          <p:nvPr/>
        </p:nvSpPr>
        <p:spPr>
          <a:xfrm rot="10800000" flipH="1">
            <a:off x="2547675" y="4520250"/>
            <a:ext cx="2372250" cy="1186500"/>
          </a:xfrm>
          <a:custGeom>
            <a:avLst/>
            <a:gdLst/>
            <a:ahLst/>
            <a:cxnLst/>
            <a:rect l="l" t="t" r="r" b="b"/>
            <a:pathLst>
              <a:path w="94890" h="47460" extrusionOk="0">
                <a:moveTo>
                  <a:pt x="0" y="0"/>
                </a:moveTo>
                <a:cubicBezTo>
                  <a:pt x="5152" y="6709"/>
                  <a:pt x="20128" y="32948"/>
                  <a:pt x="30911" y="40256"/>
                </a:cubicBezTo>
                <a:cubicBezTo>
                  <a:pt x="41694" y="47565"/>
                  <a:pt x="54035" y="49961"/>
                  <a:pt x="64698" y="43851"/>
                </a:cubicBezTo>
                <a:cubicBezTo>
                  <a:pt x="75361" y="37741"/>
                  <a:pt x="89858" y="10304"/>
                  <a:pt x="94890" y="3594"/>
                </a:cubicBezTo>
              </a:path>
            </a:pathLst>
          </a:cu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11" name="Google Shape;1411;p89"/>
          <p:cNvSpPr/>
          <p:nvPr/>
        </p:nvSpPr>
        <p:spPr>
          <a:xfrm>
            <a:off x="2378269" y="24839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1143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12" name="Google Shape;1412;p89"/>
          <p:cNvSpPr/>
          <p:nvPr/>
        </p:nvSpPr>
        <p:spPr>
          <a:xfrm rot="10800000" flipH="1">
            <a:off x="2378269" y="3169725"/>
            <a:ext cx="3298587" cy="2727122"/>
          </a:xfrm>
          <a:custGeom>
            <a:avLst/>
            <a:gdLst/>
            <a:ahLst/>
            <a:cxnLst/>
            <a:rect l="l" t="t" r="r" b="b"/>
            <a:pathLst>
              <a:path w="56745" h="55124" extrusionOk="0">
                <a:moveTo>
                  <a:pt x="0" y="0"/>
                </a:moveTo>
                <a:cubicBezTo>
                  <a:pt x="2432" y="3918"/>
                  <a:pt x="9187" y="19118"/>
                  <a:pt x="14591" y="23509"/>
                </a:cubicBezTo>
                <a:cubicBezTo>
                  <a:pt x="19995" y="27900"/>
                  <a:pt x="25399" y="21077"/>
                  <a:pt x="32425" y="26346"/>
                </a:cubicBezTo>
                <a:cubicBezTo>
                  <a:pt x="39451" y="31615"/>
                  <a:pt x="52692" y="50328"/>
                  <a:pt x="56745" y="55124"/>
                </a:cubicBezTo>
              </a:path>
            </a:pathLst>
          </a:custGeom>
          <a:noFill/>
          <a:ln w="11430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13" name="Google Shape;1413;p89"/>
          <p:cNvSpPr txBox="1">
            <a:spLocks noGrp="1"/>
          </p:cNvSpPr>
          <p:nvPr>
            <p:ph type="title"/>
          </p:nvPr>
        </p:nvSpPr>
        <p:spPr>
          <a:xfrm>
            <a:off x="6932250" y="4747325"/>
            <a:ext cx="4489200" cy="162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Sparse linear regression across multiple samples</a:t>
            </a:r>
            <a:endParaRPr sz="3600">
              <a:solidFill>
                <a:srgbClr val="1C3052"/>
              </a:solidFill>
            </a:endParaRPr>
          </a:p>
        </p:txBody>
      </p:sp>
      <p:sp>
        <p:nvSpPr>
          <p:cNvPr id="1414" name="Google Shape;1414;p89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Select local paths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0"/>
          <p:cNvSpPr/>
          <p:nvPr/>
        </p:nvSpPr>
        <p:spPr>
          <a:xfrm>
            <a:off x="34013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21" name="Google Shape;1421;p90"/>
          <p:cNvSpPr/>
          <p:nvPr/>
        </p:nvSpPr>
        <p:spPr>
          <a:xfrm>
            <a:off x="34013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22" name="Google Shape;1422;p90"/>
          <p:cNvCxnSpPr/>
          <p:nvPr/>
        </p:nvCxnSpPr>
        <p:spPr>
          <a:xfrm>
            <a:off x="23388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3" name="Google Shape;1423;p90"/>
          <p:cNvCxnSpPr/>
          <p:nvPr/>
        </p:nvCxnSpPr>
        <p:spPr>
          <a:xfrm>
            <a:off x="46551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4" name="Google Shape;1424;p90"/>
          <p:cNvCxnSpPr/>
          <p:nvPr/>
        </p:nvCxnSpPr>
        <p:spPr>
          <a:xfrm>
            <a:off x="23388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5" name="Google Shape;1425;p90"/>
          <p:cNvCxnSpPr/>
          <p:nvPr/>
        </p:nvCxnSpPr>
        <p:spPr>
          <a:xfrm>
            <a:off x="46551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6" name="Google Shape;1426;p90"/>
          <p:cNvCxnSpPr/>
          <p:nvPr/>
        </p:nvCxnSpPr>
        <p:spPr>
          <a:xfrm>
            <a:off x="3859275" y="3648550"/>
            <a:ext cx="0" cy="99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sp>
        <p:nvSpPr>
          <p:cNvPr id="1427" name="Google Shape;1427;p90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Select local paths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Unzip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/>
        </p:nvSpPr>
        <p:spPr>
          <a:xfrm>
            <a:off x="4302625" y="421425"/>
            <a:ext cx="7439400" cy="29448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Enormous number of species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dynamic across people and time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1"/>
          <p:cNvSpPr/>
          <p:nvPr/>
        </p:nvSpPr>
        <p:spPr>
          <a:xfrm>
            <a:off x="34013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34" name="Google Shape;1434;p91"/>
          <p:cNvSpPr/>
          <p:nvPr/>
        </p:nvSpPr>
        <p:spPr>
          <a:xfrm>
            <a:off x="34013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35" name="Google Shape;1435;p91"/>
          <p:cNvCxnSpPr/>
          <p:nvPr/>
        </p:nvCxnSpPr>
        <p:spPr>
          <a:xfrm>
            <a:off x="23388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6" name="Google Shape;1436;p91"/>
          <p:cNvCxnSpPr/>
          <p:nvPr/>
        </p:nvCxnSpPr>
        <p:spPr>
          <a:xfrm>
            <a:off x="46551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7" name="Google Shape;1437;p91"/>
          <p:cNvCxnSpPr/>
          <p:nvPr/>
        </p:nvCxnSpPr>
        <p:spPr>
          <a:xfrm>
            <a:off x="23388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8" name="Google Shape;1438;p91"/>
          <p:cNvCxnSpPr/>
          <p:nvPr/>
        </p:nvCxnSpPr>
        <p:spPr>
          <a:xfrm>
            <a:off x="46551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A4C2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9" name="Google Shape;1439;p91"/>
          <p:cNvCxnSpPr/>
          <p:nvPr/>
        </p:nvCxnSpPr>
        <p:spPr>
          <a:xfrm>
            <a:off x="3859275" y="3648550"/>
            <a:ext cx="0" cy="99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sp>
        <p:nvSpPr>
          <p:cNvPr id="1440" name="Google Shape;1440;p91"/>
          <p:cNvSpPr/>
          <p:nvPr/>
        </p:nvSpPr>
        <p:spPr>
          <a:xfrm>
            <a:off x="5781448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41" name="Google Shape;1441;p91"/>
          <p:cNvSpPr/>
          <p:nvPr/>
        </p:nvSpPr>
        <p:spPr>
          <a:xfrm>
            <a:off x="5781448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42" name="Google Shape;1442;p91"/>
          <p:cNvSpPr/>
          <p:nvPr/>
        </p:nvSpPr>
        <p:spPr>
          <a:xfrm>
            <a:off x="7831291" y="39687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43" name="Google Shape;1443;p91"/>
          <p:cNvSpPr/>
          <p:nvPr/>
        </p:nvSpPr>
        <p:spPr>
          <a:xfrm>
            <a:off x="10208216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44" name="Google Shape;1444;p91"/>
          <p:cNvSpPr/>
          <p:nvPr/>
        </p:nvSpPr>
        <p:spPr>
          <a:xfrm>
            <a:off x="10208216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D5A6B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45" name="Google Shape;1445;p91"/>
          <p:cNvCxnSpPr/>
          <p:nvPr/>
        </p:nvCxnSpPr>
        <p:spPr>
          <a:xfrm rot="10800000" flipH="1">
            <a:off x="8987875" y="3132598"/>
            <a:ext cx="904800" cy="902700"/>
          </a:xfrm>
          <a:prstGeom prst="straightConnector1">
            <a:avLst/>
          </a:prstGeom>
          <a:noFill/>
          <a:ln w="76200" cap="flat" cmpd="sng">
            <a:solidFill>
              <a:srgbClr val="A61C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6" name="Google Shape;1446;p91"/>
          <p:cNvCxnSpPr/>
          <p:nvPr/>
        </p:nvCxnSpPr>
        <p:spPr>
          <a:xfrm>
            <a:off x="8993511" y="4325056"/>
            <a:ext cx="893700" cy="926100"/>
          </a:xfrm>
          <a:prstGeom prst="straightConnector1">
            <a:avLst/>
          </a:prstGeom>
          <a:noFill/>
          <a:ln w="76200" cap="flat" cmpd="sng">
            <a:solidFill>
              <a:srgbClr val="741B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7" name="Google Shape;1447;p91"/>
          <p:cNvCxnSpPr/>
          <p:nvPr/>
        </p:nvCxnSpPr>
        <p:spPr>
          <a:xfrm>
            <a:off x="6654059" y="3118449"/>
            <a:ext cx="904800" cy="927300"/>
          </a:xfrm>
          <a:prstGeom prst="straightConnector1">
            <a:avLst/>
          </a:prstGeom>
          <a:noFill/>
          <a:ln w="7620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8" name="Google Shape;1448;p91"/>
          <p:cNvCxnSpPr/>
          <p:nvPr/>
        </p:nvCxnSpPr>
        <p:spPr>
          <a:xfrm rot="10800000" flipH="1">
            <a:off x="6648350" y="4347399"/>
            <a:ext cx="915900" cy="9039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9" name="Google Shape;1449;p91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Select local paths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Unzip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Repeat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2"/>
          <p:cNvSpPr/>
          <p:nvPr/>
        </p:nvSpPr>
        <p:spPr>
          <a:xfrm>
            <a:off x="34013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56" name="Google Shape;1456;p92"/>
          <p:cNvSpPr/>
          <p:nvPr/>
        </p:nvSpPr>
        <p:spPr>
          <a:xfrm>
            <a:off x="34013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57" name="Google Shape;1457;p92"/>
          <p:cNvCxnSpPr/>
          <p:nvPr/>
        </p:nvCxnSpPr>
        <p:spPr>
          <a:xfrm>
            <a:off x="23388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8" name="Google Shape;1458;p92"/>
          <p:cNvCxnSpPr/>
          <p:nvPr/>
        </p:nvCxnSpPr>
        <p:spPr>
          <a:xfrm>
            <a:off x="46551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9" name="Google Shape;1459;p92"/>
          <p:cNvCxnSpPr/>
          <p:nvPr/>
        </p:nvCxnSpPr>
        <p:spPr>
          <a:xfrm>
            <a:off x="23388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92"/>
          <p:cNvCxnSpPr/>
          <p:nvPr/>
        </p:nvCxnSpPr>
        <p:spPr>
          <a:xfrm>
            <a:off x="46551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A4C2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1" name="Google Shape;1461;p92"/>
          <p:cNvSpPr/>
          <p:nvPr/>
        </p:nvSpPr>
        <p:spPr>
          <a:xfrm>
            <a:off x="5781448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62" name="Google Shape;1462;p92"/>
          <p:cNvSpPr/>
          <p:nvPr/>
        </p:nvSpPr>
        <p:spPr>
          <a:xfrm>
            <a:off x="5781448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63" name="Google Shape;1463;p92"/>
          <p:cNvSpPr/>
          <p:nvPr/>
        </p:nvSpPr>
        <p:spPr>
          <a:xfrm>
            <a:off x="10208216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64" name="Google Shape;1464;p92"/>
          <p:cNvSpPr/>
          <p:nvPr/>
        </p:nvSpPr>
        <p:spPr>
          <a:xfrm>
            <a:off x="10208216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D5A6B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65" name="Google Shape;1465;p92"/>
          <p:cNvSpPr/>
          <p:nvPr/>
        </p:nvSpPr>
        <p:spPr>
          <a:xfrm>
            <a:off x="78209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66" name="Google Shape;1466;p92"/>
          <p:cNvSpPr/>
          <p:nvPr/>
        </p:nvSpPr>
        <p:spPr>
          <a:xfrm>
            <a:off x="78209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67" name="Google Shape;1467;p92"/>
          <p:cNvCxnSpPr/>
          <p:nvPr/>
        </p:nvCxnSpPr>
        <p:spPr>
          <a:xfrm>
            <a:off x="67887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8" name="Google Shape;1468;p92"/>
          <p:cNvCxnSpPr/>
          <p:nvPr/>
        </p:nvCxnSpPr>
        <p:spPr>
          <a:xfrm>
            <a:off x="67887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A4C2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9" name="Google Shape;1469;p92"/>
          <p:cNvCxnSpPr/>
          <p:nvPr/>
        </p:nvCxnSpPr>
        <p:spPr>
          <a:xfrm>
            <a:off x="90747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D7E6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0" name="Google Shape;1470;p92"/>
          <p:cNvCxnSpPr/>
          <p:nvPr/>
        </p:nvCxnSpPr>
        <p:spPr>
          <a:xfrm>
            <a:off x="90747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1" name="Google Shape;1471;p92"/>
          <p:cNvCxnSpPr/>
          <p:nvPr/>
        </p:nvCxnSpPr>
        <p:spPr>
          <a:xfrm>
            <a:off x="8202675" y="3648550"/>
            <a:ext cx="0" cy="99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stealth" w="med" len="med"/>
            <a:tailEnd type="stealth" w="med" len="med"/>
          </a:ln>
        </p:spPr>
      </p:cxnSp>
      <p:sp>
        <p:nvSpPr>
          <p:cNvPr id="1472" name="Google Shape;1472;p92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Select local paths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Unzip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Repeat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93"/>
          <p:cNvSpPr/>
          <p:nvPr/>
        </p:nvSpPr>
        <p:spPr>
          <a:xfrm>
            <a:off x="34013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79" name="Google Shape;1479;p93"/>
          <p:cNvSpPr/>
          <p:nvPr/>
        </p:nvSpPr>
        <p:spPr>
          <a:xfrm>
            <a:off x="34013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3388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1" name="Google Shape;1481;p93"/>
          <p:cNvCxnSpPr/>
          <p:nvPr/>
        </p:nvCxnSpPr>
        <p:spPr>
          <a:xfrm>
            <a:off x="46551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2" name="Google Shape;1482;p93"/>
          <p:cNvCxnSpPr/>
          <p:nvPr/>
        </p:nvCxnSpPr>
        <p:spPr>
          <a:xfrm>
            <a:off x="23388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3" name="Google Shape;1483;p93"/>
          <p:cNvCxnSpPr/>
          <p:nvPr/>
        </p:nvCxnSpPr>
        <p:spPr>
          <a:xfrm>
            <a:off x="46551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A4C2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4" name="Google Shape;1484;p93"/>
          <p:cNvSpPr/>
          <p:nvPr/>
        </p:nvSpPr>
        <p:spPr>
          <a:xfrm>
            <a:off x="5781448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F9CB9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85" name="Google Shape;1485;p93"/>
          <p:cNvSpPr/>
          <p:nvPr/>
        </p:nvSpPr>
        <p:spPr>
          <a:xfrm>
            <a:off x="5781448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86" name="Google Shape;1486;p93"/>
          <p:cNvSpPr/>
          <p:nvPr/>
        </p:nvSpPr>
        <p:spPr>
          <a:xfrm>
            <a:off x="10208216" y="28638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E6B8A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87" name="Google Shape;1487;p93"/>
          <p:cNvSpPr/>
          <p:nvPr/>
        </p:nvSpPr>
        <p:spPr>
          <a:xfrm>
            <a:off x="10208216" y="5073695"/>
            <a:ext cx="629100" cy="355200"/>
          </a:xfrm>
          <a:prstGeom prst="homePlate">
            <a:avLst>
              <a:gd name="adj" fmla="val 50000"/>
            </a:avLst>
          </a:prstGeom>
          <a:solidFill>
            <a:srgbClr val="D5A6BD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88" name="Google Shape;1488;p93"/>
          <p:cNvSpPr/>
          <p:nvPr/>
        </p:nvSpPr>
        <p:spPr>
          <a:xfrm>
            <a:off x="782091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89" name="Google Shape;1489;p93"/>
          <p:cNvSpPr/>
          <p:nvPr/>
        </p:nvSpPr>
        <p:spPr>
          <a:xfrm>
            <a:off x="782091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D9D9D9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90" name="Google Shape;1490;p93"/>
          <p:cNvCxnSpPr/>
          <p:nvPr/>
        </p:nvCxnSpPr>
        <p:spPr>
          <a:xfrm>
            <a:off x="67887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1" name="Google Shape;1491;p93"/>
          <p:cNvCxnSpPr/>
          <p:nvPr/>
        </p:nvCxnSpPr>
        <p:spPr>
          <a:xfrm>
            <a:off x="67887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A4C2F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93"/>
          <p:cNvSpPr/>
          <p:nvPr/>
        </p:nvSpPr>
        <p:spPr>
          <a:xfrm>
            <a:off x="1031566" y="28638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B4A7D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493" name="Google Shape;1493;p93"/>
          <p:cNvSpPr/>
          <p:nvPr/>
        </p:nvSpPr>
        <p:spPr>
          <a:xfrm>
            <a:off x="1031566" y="5073690"/>
            <a:ext cx="915900" cy="355200"/>
          </a:xfrm>
          <a:prstGeom prst="homePlate">
            <a:avLst>
              <a:gd name="adj" fmla="val 50000"/>
            </a:avLst>
          </a:prstGeom>
          <a:solidFill>
            <a:srgbClr val="B6D7A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cxnSp>
        <p:nvCxnSpPr>
          <p:cNvPr id="1494" name="Google Shape;1494;p93"/>
          <p:cNvCxnSpPr/>
          <p:nvPr/>
        </p:nvCxnSpPr>
        <p:spPr>
          <a:xfrm>
            <a:off x="90747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D7E6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5" name="Google Shape;1495;p93"/>
          <p:cNvCxnSpPr/>
          <p:nvPr/>
        </p:nvCxnSpPr>
        <p:spPr>
          <a:xfrm>
            <a:off x="90747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6" name="Google Shape;1496;p93"/>
          <p:cNvCxnSpPr/>
          <p:nvPr/>
        </p:nvCxnSpPr>
        <p:spPr>
          <a:xfrm>
            <a:off x="1129970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D7E6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7" name="Google Shape;1497;p93"/>
          <p:cNvCxnSpPr/>
          <p:nvPr/>
        </p:nvCxnSpPr>
        <p:spPr>
          <a:xfrm>
            <a:off x="1129970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8" name="Google Shape;1498;p93"/>
          <p:cNvCxnSpPr/>
          <p:nvPr/>
        </p:nvCxnSpPr>
        <p:spPr>
          <a:xfrm>
            <a:off x="22550" y="52513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9" name="Google Shape;1499;p93"/>
          <p:cNvCxnSpPr/>
          <p:nvPr/>
        </p:nvCxnSpPr>
        <p:spPr>
          <a:xfrm>
            <a:off x="22550" y="3041500"/>
            <a:ext cx="671100" cy="0"/>
          </a:xfrm>
          <a:prstGeom prst="straightConnector1">
            <a:avLst/>
          </a:prstGeom>
          <a:noFill/>
          <a:ln w="7620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0" name="Google Shape;1500;p93"/>
          <p:cNvSpPr txBox="1">
            <a:spLocks noGrp="1"/>
          </p:cNvSpPr>
          <p:nvPr>
            <p:ph type="title"/>
          </p:nvPr>
        </p:nvSpPr>
        <p:spPr>
          <a:xfrm>
            <a:off x="281800" y="242025"/>
            <a:ext cx="7713000" cy="309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Focus on just one junction at a time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Select local paths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Unzip</a:t>
            </a:r>
            <a:endParaRPr sz="3600">
              <a:solidFill>
                <a:srgbClr val="1C305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3052"/>
                </a:solidFill>
              </a:rPr>
              <a:t>Repeat</a:t>
            </a:r>
            <a:endParaRPr sz="3600">
              <a:solidFill>
                <a:srgbClr val="1C305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Google Shape;15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847321" cy="774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" y="-6041"/>
            <a:ext cx="12801601" cy="771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6"/>
          <p:cNvSpPr txBox="1">
            <a:spLocks noGrp="1"/>
          </p:cNvSpPr>
          <p:nvPr>
            <p:ph type="title"/>
          </p:nvPr>
        </p:nvSpPr>
        <p:spPr>
          <a:xfrm>
            <a:off x="457200" y="1709753"/>
            <a:ext cx="10890300" cy="2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/>
              <a:t>Strain-resolved discovery</a:t>
            </a:r>
            <a:endParaRPr sz="5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97"/>
          <p:cNvSpPr/>
          <p:nvPr/>
        </p:nvSpPr>
        <p:spPr>
          <a:xfrm>
            <a:off x="3800667" y="-1740533"/>
            <a:ext cx="8957700" cy="8957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23" name="Google Shape;1523;p97"/>
          <p:cNvSpPr/>
          <p:nvPr/>
        </p:nvSpPr>
        <p:spPr>
          <a:xfrm rot="-1224263">
            <a:off x="10547343" y="1087499"/>
            <a:ext cx="1021387" cy="706323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24" name="Google Shape;1524;p97"/>
          <p:cNvSpPr/>
          <p:nvPr/>
        </p:nvSpPr>
        <p:spPr>
          <a:xfrm rot="1639410">
            <a:off x="9268582" y="-580716"/>
            <a:ext cx="658803" cy="1317478"/>
          </a:xfrm>
          <a:prstGeom prst="moon">
            <a:avLst>
              <a:gd name="adj" fmla="val 50000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25" name="Google Shape;1525;p97"/>
          <p:cNvSpPr/>
          <p:nvPr/>
        </p:nvSpPr>
        <p:spPr>
          <a:xfrm rot="1131565">
            <a:off x="11290227" y="2211983"/>
            <a:ext cx="1395836" cy="425214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C7695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26" name="Google Shape;1526;p97"/>
          <p:cNvSpPr/>
          <p:nvPr/>
        </p:nvSpPr>
        <p:spPr>
          <a:xfrm>
            <a:off x="5064881" y="3057134"/>
            <a:ext cx="706500" cy="7065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27" name="Google Shape;1527;p97"/>
          <p:cNvSpPr txBox="1"/>
          <p:nvPr/>
        </p:nvSpPr>
        <p:spPr>
          <a:xfrm>
            <a:off x="752172" y="252525"/>
            <a:ext cx="6780900" cy="1222800"/>
          </a:xfrm>
          <a:prstGeom prst="rect">
            <a:avLst/>
          </a:prstGeom>
          <a:solidFill>
            <a:srgbClr val="FFFFFF">
              <a:alpha val="468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34343"/>
                </a:solidFill>
              </a:rPr>
              <a:t>Performance benchmarked on a</a:t>
            </a:r>
            <a:br>
              <a:rPr lang="en-US" sz="3500">
                <a:solidFill>
                  <a:srgbClr val="434343"/>
                </a:solidFill>
              </a:rPr>
            </a:br>
            <a:r>
              <a:rPr lang="en-US" sz="3500">
                <a:solidFill>
                  <a:srgbClr val="434343"/>
                </a:solidFill>
              </a:rPr>
              <a:t>complex, synthetic community</a:t>
            </a:r>
            <a:endParaRPr sz="3500">
              <a:solidFill>
                <a:srgbClr val="434343"/>
              </a:solidFill>
            </a:endParaRPr>
          </a:p>
        </p:txBody>
      </p:sp>
      <p:cxnSp>
        <p:nvCxnSpPr>
          <p:cNvPr id="1528" name="Google Shape;1528;p97"/>
          <p:cNvCxnSpPr/>
          <p:nvPr/>
        </p:nvCxnSpPr>
        <p:spPr>
          <a:xfrm>
            <a:off x="2090548" y="5618280"/>
            <a:ext cx="55894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med" len="med"/>
            <a:tailEnd type="stealth" w="med" len="med"/>
          </a:ln>
        </p:spPr>
      </p:cxnSp>
      <p:grpSp>
        <p:nvGrpSpPr>
          <p:cNvPr id="1529" name="Google Shape;1529;p97"/>
          <p:cNvGrpSpPr/>
          <p:nvPr/>
        </p:nvGrpSpPr>
        <p:grpSpPr>
          <a:xfrm>
            <a:off x="371302" y="4575450"/>
            <a:ext cx="658726" cy="1901576"/>
            <a:chOff x="2278562" y="193075"/>
            <a:chExt cx="213900" cy="617475"/>
          </a:xfrm>
        </p:grpSpPr>
        <p:sp>
          <p:nvSpPr>
            <p:cNvPr id="1530" name="Google Shape;1530;p97"/>
            <p:cNvSpPr/>
            <p:nvPr/>
          </p:nvSpPr>
          <p:spPr>
            <a:xfrm rot="5400000">
              <a:off x="2106776" y="433600"/>
              <a:ext cx="557700" cy="196200"/>
            </a:xfrm>
            <a:prstGeom prst="flowChartDelay">
              <a:avLst/>
            </a:prstGeom>
            <a:solidFill>
              <a:srgbClr val="D8ECFF">
                <a:alpha val="759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31" name="Google Shape;1531;p97"/>
            <p:cNvSpPr/>
            <p:nvPr/>
          </p:nvSpPr>
          <p:spPr>
            <a:xfrm>
              <a:off x="2278562" y="193075"/>
              <a:ext cx="213900" cy="10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32" name="Google Shape;1532;p97"/>
            <p:cNvSpPr/>
            <p:nvPr/>
          </p:nvSpPr>
          <p:spPr>
            <a:xfrm>
              <a:off x="2303400" y="205025"/>
              <a:ext cx="164100" cy="78900"/>
            </a:xfrm>
            <a:prstGeom prst="ellipse">
              <a:avLst/>
            </a:prstGeom>
            <a:solidFill>
              <a:srgbClr val="ECF6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grpSp>
        <p:nvGrpSpPr>
          <p:cNvPr id="1533" name="Google Shape;1533;p97"/>
          <p:cNvGrpSpPr/>
          <p:nvPr/>
        </p:nvGrpSpPr>
        <p:grpSpPr>
          <a:xfrm>
            <a:off x="447984" y="4962246"/>
            <a:ext cx="505362" cy="1399341"/>
            <a:chOff x="2532000" y="242474"/>
            <a:chExt cx="164100" cy="454391"/>
          </a:xfrm>
        </p:grpSpPr>
        <p:sp>
          <p:nvSpPr>
            <p:cNvPr id="1534" name="Google Shape;1534;p97"/>
            <p:cNvSpPr/>
            <p:nvPr/>
          </p:nvSpPr>
          <p:spPr>
            <a:xfrm rot="5400000">
              <a:off x="2401638" y="415765"/>
              <a:ext cx="424800" cy="137400"/>
            </a:xfrm>
            <a:prstGeom prst="flowChartDelay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35" name="Google Shape;1535;p97"/>
            <p:cNvSpPr/>
            <p:nvPr/>
          </p:nvSpPr>
          <p:spPr>
            <a:xfrm>
              <a:off x="2539100" y="242474"/>
              <a:ext cx="150000" cy="23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36" name="Google Shape;1536;p97"/>
            <p:cNvSpPr/>
            <p:nvPr/>
          </p:nvSpPr>
          <p:spPr>
            <a:xfrm>
              <a:off x="2532000" y="433625"/>
              <a:ext cx="164100" cy="7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cxnSp>
        <p:nvCxnSpPr>
          <p:cNvPr id="1537" name="Google Shape;1537;p97"/>
          <p:cNvCxnSpPr/>
          <p:nvPr/>
        </p:nvCxnSpPr>
        <p:spPr>
          <a:xfrm rot="10800000" flipH="1">
            <a:off x="2750800" y="1106133"/>
            <a:ext cx="1352100" cy="36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97"/>
          <p:cNvCxnSpPr>
            <a:stCxn id="1539" idx="3"/>
          </p:cNvCxnSpPr>
          <p:nvPr/>
        </p:nvCxnSpPr>
        <p:spPr>
          <a:xfrm>
            <a:off x="3086592" y="6477026"/>
            <a:ext cx="46104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97"/>
          <p:cNvSpPr/>
          <p:nvPr/>
        </p:nvSpPr>
        <p:spPr>
          <a:xfrm>
            <a:off x="5395488" y="2452311"/>
            <a:ext cx="706500" cy="7065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1" name="Google Shape;1541;p97"/>
          <p:cNvSpPr/>
          <p:nvPr/>
        </p:nvSpPr>
        <p:spPr>
          <a:xfrm>
            <a:off x="5508661" y="1820617"/>
            <a:ext cx="706500" cy="7065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2" name="Google Shape;1542;p97"/>
          <p:cNvSpPr/>
          <p:nvPr/>
        </p:nvSpPr>
        <p:spPr>
          <a:xfrm>
            <a:off x="4102793" y="3623000"/>
            <a:ext cx="1021200" cy="7065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3" name="Google Shape;1543;p97"/>
          <p:cNvSpPr/>
          <p:nvPr/>
        </p:nvSpPr>
        <p:spPr>
          <a:xfrm>
            <a:off x="6331693" y="-954967"/>
            <a:ext cx="1021200" cy="7065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4" name="Google Shape;1544;p97"/>
          <p:cNvSpPr/>
          <p:nvPr/>
        </p:nvSpPr>
        <p:spPr>
          <a:xfrm>
            <a:off x="7013393" y="-995867"/>
            <a:ext cx="1021200" cy="7065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5" name="Google Shape;1545;p97"/>
          <p:cNvSpPr/>
          <p:nvPr/>
        </p:nvSpPr>
        <p:spPr>
          <a:xfrm>
            <a:off x="6223761" y="5527965"/>
            <a:ext cx="706500" cy="6888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00C9C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6" name="Google Shape;1546;p97"/>
          <p:cNvSpPr/>
          <p:nvPr/>
        </p:nvSpPr>
        <p:spPr>
          <a:xfrm>
            <a:off x="10138060" y="5500993"/>
            <a:ext cx="706500" cy="6888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01B10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7" name="Google Shape;1547;p97"/>
          <p:cNvSpPr/>
          <p:nvPr/>
        </p:nvSpPr>
        <p:spPr>
          <a:xfrm>
            <a:off x="8002700" y="3175467"/>
            <a:ext cx="706500" cy="742500"/>
          </a:xfrm>
          <a:prstGeom prst="star10">
            <a:avLst>
              <a:gd name="adj" fmla="val 42533"/>
              <a:gd name="hf" fmla="val 105146"/>
            </a:avLst>
          </a:prstGeom>
          <a:solidFill>
            <a:srgbClr val="AC00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8" name="Google Shape;1548;p97"/>
          <p:cNvSpPr/>
          <p:nvPr/>
        </p:nvSpPr>
        <p:spPr>
          <a:xfrm>
            <a:off x="516050" y="5820244"/>
            <a:ext cx="171900" cy="180600"/>
          </a:xfrm>
          <a:prstGeom prst="star10">
            <a:avLst>
              <a:gd name="adj" fmla="val 42533"/>
              <a:gd name="hf" fmla="val 105146"/>
            </a:avLst>
          </a:prstGeom>
          <a:solidFill>
            <a:srgbClr val="AC00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49" name="Google Shape;1549;p97"/>
          <p:cNvSpPr/>
          <p:nvPr/>
        </p:nvSpPr>
        <p:spPr>
          <a:xfrm>
            <a:off x="668450" y="5972644"/>
            <a:ext cx="171900" cy="180600"/>
          </a:xfrm>
          <a:prstGeom prst="star10">
            <a:avLst>
              <a:gd name="adj" fmla="val 42533"/>
              <a:gd name="hf" fmla="val 105146"/>
            </a:avLst>
          </a:prstGeom>
          <a:solidFill>
            <a:srgbClr val="AC00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50" name="Google Shape;1550;p97"/>
          <p:cNvSpPr/>
          <p:nvPr/>
        </p:nvSpPr>
        <p:spPr>
          <a:xfrm>
            <a:off x="592250" y="6125044"/>
            <a:ext cx="171900" cy="180600"/>
          </a:xfrm>
          <a:prstGeom prst="star10">
            <a:avLst>
              <a:gd name="adj" fmla="val 42533"/>
              <a:gd name="hf" fmla="val 105146"/>
            </a:avLst>
          </a:prstGeom>
          <a:solidFill>
            <a:srgbClr val="AC00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551" name="Google Shape;1551;p97"/>
          <p:cNvGrpSpPr/>
          <p:nvPr/>
        </p:nvGrpSpPr>
        <p:grpSpPr>
          <a:xfrm>
            <a:off x="1209502" y="4575450"/>
            <a:ext cx="658726" cy="1901576"/>
            <a:chOff x="2278562" y="193075"/>
            <a:chExt cx="213900" cy="617475"/>
          </a:xfrm>
        </p:grpSpPr>
        <p:sp>
          <p:nvSpPr>
            <p:cNvPr id="1552" name="Google Shape;1552;p97"/>
            <p:cNvSpPr/>
            <p:nvPr/>
          </p:nvSpPr>
          <p:spPr>
            <a:xfrm rot="5400000">
              <a:off x="2106776" y="433600"/>
              <a:ext cx="557700" cy="196200"/>
            </a:xfrm>
            <a:prstGeom prst="flowChartDelay">
              <a:avLst/>
            </a:prstGeom>
            <a:solidFill>
              <a:srgbClr val="D8ECFF">
                <a:alpha val="759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3" name="Google Shape;1553;p97"/>
            <p:cNvSpPr/>
            <p:nvPr/>
          </p:nvSpPr>
          <p:spPr>
            <a:xfrm>
              <a:off x="2278562" y="193075"/>
              <a:ext cx="213900" cy="10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4" name="Google Shape;1554;p97"/>
            <p:cNvSpPr/>
            <p:nvPr/>
          </p:nvSpPr>
          <p:spPr>
            <a:xfrm>
              <a:off x="2303400" y="205025"/>
              <a:ext cx="164100" cy="78900"/>
            </a:xfrm>
            <a:prstGeom prst="ellipse">
              <a:avLst/>
            </a:prstGeom>
            <a:solidFill>
              <a:srgbClr val="ECF6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grpSp>
        <p:nvGrpSpPr>
          <p:cNvPr id="1555" name="Google Shape;1555;p97"/>
          <p:cNvGrpSpPr/>
          <p:nvPr/>
        </p:nvGrpSpPr>
        <p:grpSpPr>
          <a:xfrm>
            <a:off x="1286184" y="4962246"/>
            <a:ext cx="505362" cy="1399341"/>
            <a:chOff x="2532000" y="242474"/>
            <a:chExt cx="164100" cy="454391"/>
          </a:xfrm>
        </p:grpSpPr>
        <p:sp>
          <p:nvSpPr>
            <p:cNvPr id="1556" name="Google Shape;1556;p97"/>
            <p:cNvSpPr/>
            <p:nvPr/>
          </p:nvSpPr>
          <p:spPr>
            <a:xfrm rot="5400000">
              <a:off x="2401638" y="415765"/>
              <a:ext cx="424800" cy="137400"/>
            </a:xfrm>
            <a:prstGeom prst="flowChartDelay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7" name="Google Shape;1557;p97"/>
            <p:cNvSpPr/>
            <p:nvPr/>
          </p:nvSpPr>
          <p:spPr>
            <a:xfrm>
              <a:off x="2539100" y="242474"/>
              <a:ext cx="150000" cy="23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58" name="Google Shape;1558;p97"/>
            <p:cNvSpPr/>
            <p:nvPr/>
          </p:nvSpPr>
          <p:spPr>
            <a:xfrm>
              <a:off x="2532000" y="433625"/>
              <a:ext cx="164100" cy="7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559" name="Google Shape;1559;p97"/>
          <p:cNvSpPr/>
          <p:nvPr/>
        </p:nvSpPr>
        <p:spPr>
          <a:xfrm>
            <a:off x="1490180" y="6158305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60" name="Google Shape;1560;p97"/>
          <p:cNvSpPr/>
          <p:nvPr/>
        </p:nvSpPr>
        <p:spPr>
          <a:xfrm>
            <a:off x="1539586" y="6067919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61" name="Google Shape;1561;p97"/>
          <p:cNvSpPr/>
          <p:nvPr/>
        </p:nvSpPr>
        <p:spPr>
          <a:xfrm>
            <a:off x="1556499" y="5973518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62" name="Google Shape;1562;p97"/>
          <p:cNvSpPr/>
          <p:nvPr/>
        </p:nvSpPr>
        <p:spPr>
          <a:xfrm rot="5400000">
            <a:off x="1354746" y="5880352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63" name="Google Shape;1563;p97"/>
          <p:cNvSpPr/>
          <p:nvPr/>
        </p:nvSpPr>
        <p:spPr>
          <a:xfrm rot="5400000">
            <a:off x="1445132" y="5929758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2744578" y="4575450"/>
            <a:ext cx="658726" cy="1901576"/>
            <a:chOff x="2278562" y="193075"/>
            <a:chExt cx="213900" cy="617475"/>
          </a:xfrm>
        </p:grpSpPr>
        <p:sp>
          <p:nvSpPr>
            <p:cNvPr id="1565" name="Google Shape;1565;p97"/>
            <p:cNvSpPr/>
            <p:nvPr/>
          </p:nvSpPr>
          <p:spPr>
            <a:xfrm rot="5400000">
              <a:off x="2106776" y="433600"/>
              <a:ext cx="557700" cy="196200"/>
            </a:xfrm>
            <a:prstGeom prst="flowChartDelay">
              <a:avLst/>
            </a:prstGeom>
            <a:solidFill>
              <a:srgbClr val="D8ECFF">
                <a:alpha val="759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66" name="Google Shape;1566;p97"/>
            <p:cNvSpPr/>
            <p:nvPr/>
          </p:nvSpPr>
          <p:spPr>
            <a:xfrm>
              <a:off x="2278562" y="193075"/>
              <a:ext cx="213900" cy="10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67" name="Google Shape;1567;p97"/>
            <p:cNvSpPr/>
            <p:nvPr/>
          </p:nvSpPr>
          <p:spPr>
            <a:xfrm>
              <a:off x="2303400" y="205025"/>
              <a:ext cx="164100" cy="78900"/>
            </a:xfrm>
            <a:prstGeom prst="ellipse">
              <a:avLst/>
            </a:prstGeom>
            <a:solidFill>
              <a:srgbClr val="ECF6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grpSp>
        <p:nvGrpSpPr>
          <p:cNvPr id="1568" name="Google Shape;1568;p97"/>
          <p:cNvGrpSpPr/>
          <p:nvPr/>
        </p:nvGrpSpPr>
        <p:grpSpPr>
          <a:xfrm>
            <a:off x="2821260" y="4962246"/>
            <a:ext cx="505362" cy="1399341"/>
            <a:chOff x="2532000" y="242474"/>
            <a:chExt cx="164100" cy="454391"/>
          </a:xfrm>
        </p:grpSpPr>
        <p:sp>
          <p:nvSpPr>
            <p:cNvPr id="1569" name="Google Shape;1569;p97"/>
            <p:cNvSpPr/>
            <p:nvPr/>
          </p:nvSpPr>
          <p:spPr>
            <a:xfrm rot="5400000">
              <a:off x="2401638" y="415765"/>
              <a:ext cx="424800" cy="137400"/>
            </a:xfrm>
            <a:prstGeom prst="flowChartDelay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70" name="Google Shape;1570;p97"/>
            <p:cNvSpPr/>
            <p:nvPr/>
          </p:nvSpPr>
          <p:spPr>
            <a:xfrm>
              <a:off x="2539100" y="242474"/>
              <a:ext cx="150000" cy="23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571" name="Google Shape;1571;p97"/>
            <p:cNvSpPr/>
            <p:nvPr/>
          </p:nvSpPr>
          <p:spPr>
            <a:xfrm>
              <a:off x="2532000" y="433625"/>
              <a:ext cx="164100" cy="7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</p:grpSp>
      <p:sp>
        <p:nvSpPr>
          <p:cNvPr id="1572" name="Google Shape;1572;p97"/>
          <p:cNvSpPr/>
          <p:nvPr/>
        </p:nvSpPr>
        <p:spPr>
          <a:xfrm>
            <a:off x="2953255" y="6010155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73" name="Google Shape;1573;p97"/>
          <p:cNvSpPr/>
          <p:nvPr/>
        </p:nvSpPr>
        <p:spPr>
          <a:xfrm rot="5400000">
            <a:off x="2980207" y="5929758"/>
            <a:ext cx="105600" cy="105600"/>
          </a:xfrm>
          <a:prstGeom prst="ellipse">
            <a:avLst/>
          </a:prstGeom>
          <a:solidFill>
            <a:srgbClr val="3C96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74" name="Google Shape;1574;p97"/>
          <p:cNvSpPr/>
          <p:nvPr/>
        </p:nvSpPr>
        <p:spPr>
          <a:xfrm>
            <a:off x="3085800" y="5842844"/>
            <a:ext cx="171900" cy="180600"/>
          </a:xfrm>
          <a:prstGeom prst="star10">
            <a:avLst>
              <a:gd name="adj" fmla="val 42533"/>
              <a:gd name="hf" fmla="val 105146"/>
            </a:avLst>
          </a:prstGeom>
          <a:solidFill>
            <a:srgbClr val="AC00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75" name="Google Shape;1575;p97"/>
          <p:cNvSpPr/>
          <p:nvPr/>
        </p:nvSpPr>
        <p:spPr>
          <a:xfrm rot="1126479">
            <a:off x="2978924" y="6179786"/>
            <a:ext cx="192017" cy="52273"/>
          </a:xfrm>
          <a:prstGeom prst="hexagon">
            <a:avLst>
              <a:gd name="adj" fmla="val 28852"/>
              <a:gd name="vf" fmla="val 115470"/>
            </a:avLst>
          </a:prstGeom>
          <a:solidFill>
            <a:srgbClr val="C7695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98"/>
          <p:cNvSpPr txBox="1"/>
          <p:nvPr/>
        </p:nvSpPr>
        <p:spPr>
          <a:xfrm>
            <a:off x="4302625" y="421425"/>
            <a:ext cx="7439400" cy="11691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99"/>
          <p:cNvSpPr txBox="1"/>
          <p:nvPr/>
        </p:nvSpPr>
        <p:spPr>
          <a:xfrm>
            <a:off x="4302625" y="421425"/>
            <a:ext cx="7439400" cy="22680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0" name="Google Shape;1590;p99"/>
          <p:cNvSpPr txBox="1"/>
          <p:nvPr/>
        </p:nvSpPr>
        <p:spPr>
          <a:xfrm>
            <a:off x="322850" y="1624925"/>
            <a:ext cx="3979800" cy="10644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00"/>
          <p:cNvSpPr txBox="1"/>
          <p:nvPr/>
        </p:nvSpPr>
        <p:spPr>
          <a:xfrm>
            <a:off x="4302625" y="421425"/>
            <a:ext cx="7439400" cy="5895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8" name="Google Shape;1598;p100"/>
          <p:cNvSpPr/>
          <p:nvPr/>
        </p:nvSpPr>
        <p:spPr>
          <a:xfrm>
            <a:off x="5043925" y="2246900"/>
            <a:ext cx="5758200" cy="298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99" name="Google Shape;1599;p100"/>
          <p:cNvGrpSpPr/>
          <p:nvPr/>
        </p:nvGrpSpPr>
        <p:grpSpPr>
          <a:xfrm>
            <a:off x="6700867" y="2945619"/>
            <a:ext cx="2459075" cy="2138527"/>
            <a:chOff x="6391822" y="3236775"/>
            <a:chExt cx="2912561" cy="2532900"/>
          </a:xfrm>
        </p:grpSpPr>
        <p:grpSp>
          <p:nvGrpSpPr>
            <p:cNvPr id="1600" name="Google Shape;1600;p100"/>
            <p:cNvGrpSpPr/>
            <p:nvPr/>
          </p:nvGrpSpPr>
          <p:grpSpPr>
            <a:xfrm>
              <a:off x="6490000" y="3236775"/>
              <a:ext cx="2760650" cy="2532900"/>
              <a:chOff x="5880400" y="3312975"/>
              <a:chExt cx="2760650" cy="2532900"/>
            </a:xfrm>
          </p:grpSpPr>
          <p:sp>
            <p:nvSpPr>
              <p:cNvPr id="1601" name="Google Shape;1601;p100"/>
              <p:cNvSpPr/>
              <p:nvPr/>
            </p:nvSpPr>
            <p:spPr>
              <a:xfrm>
                <a:off x="5880400" y="3465375"/>
                <a:ext cx="2208000" cy="2208000"/>
              </a:xfrm>
              <a:prstGeom prst="ellipse">
                <a:avLst/>
              </a:prstGeom>
              <a:solidFill>
                <a:srgbClr val="FFB1B1">
                  <a:alpha val="5570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02" name="Google Shape;1602;p100"/>
              <p:cNvSpPr/>
              <p:nvPr/>
            </p:nvSpPr>
            <p:spPr>
              <a:xfrm>
                <a:off x="6108150" y="3312975"/>
                <a:ext cx="2532900" cy="2532900"/>
              </a:xfrm>
              <a:prstGeom prst="ellipse">
                <a:avLst/>
              </a:prstGeom>
              <a:solidFill>
                <a:srgbClr val="B9B1FF">
                  <a:alpha val="5570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603" name="Google Shape;1603;p100"/>
            <p:cNvSpPr txBox="1"/>
            <p:nvPr/>
          </p:nvSpPr>
          <p:spPr>
            <a:xfrm>
              <a:off x="7266403" y="4178023"/>
              <a:ext cx="8442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002A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49</a:t>
              </a:r>
              <a:endParaRPr sz="2800" b="1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4" name="Google Shape;1604;p100"/>
            <p:cNvSpPr txBox="1"/>
            <p:nvPr/>
          </p:nvSpPr>
          <p:spPr>
            <a:xfrm>
              <a:off x="8612582" y="4178023"/>
              <a:ext cx="691800" cy="6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002A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</a:t>
              </a:r>
              <a:endParaRPr sz="2800" b="1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05" name="Google Shape;1605;p100"/>
            <p:cNvSpPr txBox="1"/>
            <p:nvPr/>
          </p:nvSpPr>
          <p:spPr>
            <a:xfrm>
              <a:off x="6391822" y="4178023"/>
              <a:ext cx="691800" cy="60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002A4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sz="2800" b="1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06" name="Google Shape;1606;p100"/>
          <p:cNvSpPr txBox="1"/>
          <p:nvPr/>
        </p:nvSpPr>
        <p:spPr>
          <a:xfrm>
            <a:off x="5203650" y="4133925"/>
            <a:ext cx="18015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</a:t>
            </a:r>
            <a:endParaRPr sz="2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Assembly</a:t>
            </a:r>
            <a:endParaRPr sz="2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7" name="Google Shape;1607;p100"/>
          <p:cNvSpPr txBox="1"/>
          <p:nvPr/>
        </p:nvSpPr>
        <p:spPr>
          <a:xfrm>
            <a:off x="9034900" y="4593225"/>
            <a:ext cx="1801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StrainZip</a:t>
            </a:r>
            <a:endParaRPr sz="2600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8" name="Google Shape;1608;p100"/>
          <p:cNvSpPr txBox="1"/>
          <p:nvPr/>
        </p:nvSpPr>
        <p:spPr>
          <a:xfrm>
            <a:off x="5049864" y="2334502"/>
            <a:ext cx="5758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2A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No. of Unique Resistance Genes Found</a:t>
            </a:r>
            <a:endParaRPr sz="2300" b="1">
              <a:solidFill>
                <a:srgbClr val="002A4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9" name="Google Shape;1609;p100"/>
          <p:cNvSpPr txBox="1"/>
          <p:nvPr/>
        </p:nvSpPr>
        <p:spPr>
          <a:xfrm>
            <a:off x="322850" y="1624925"/>
            <a:ext cx="3979800" cy="10644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8"/>
          <p:cNvSpPr txBox="1"/>
          <p:nvPr/>
        </p:nvSpPr>
        <p:spPr>
          <a:xfrm>
            <a:off x="4302625" y="421425"/>
            <a:ext cx="7439400" cy="36525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Enormous number of species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dynamic across people and time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hard to study in the lab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01"/>
          <p:cNvSpPr txBox="1"/>
          <p:nvPr/>
        </p:nvSpPr>
        <p:spPr>
          <a:xfrm>
            <a:off x="4302625" y="421425"/>
            <a:ext cx="7439400" cy="5895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7" name="Google Shape;1617;p101"/>
          <p:cNvSpPr txBox="1"/>
          <p:nvPr/>
        </p:nvSpPr>
        <p:spPr>
          <a:xfrm>
            <a:off x="6876332" y="3019313"/>
            <a:ext cx="10851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catS</a:t>
            </a:r>
            <a:endParaRPr sz="2800" b="1" i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8" name="Google Shape;1618;p101"/>
          <p:cNvCxnSpPr/>
          <p:nvPr/>
        </p:nvCxnSpPr>
        <p:spPr>
          <a:xfrm>
            <a:off x="6768825" y="3038025"/>
            <a:ext cx="1939500" cy="0"/>
          </a:xfrm>
          <a:prstGeom prst="straightConnector1">
            <a:avLst/>
          </a:prstGeom>
          <a:noFill/>
          <a:ln w="1143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9" name="Google Shape;1619;p101"/>
          <p:cNvSpPr txBox="1"/>
          <p:nvPr/>
        </p:nvSpPr>
        <p:spPr>
          <a:xfrm>
            <a:off x="322850" y="1624925"/>
            <a:ext cx="3979800" cy="10644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02"/>
          <p:cNvSpPr txBox="1"/>
          <p:nvPr/>
        </p:nvSpPr>
        <p:spPr>
          <a:xfrm>
            <a:off x="4302625" y="421425"/>
            <a:ext cx="7439400" cy="5895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7" name="Google Shape;1627;p102"/>
          <p:cNvSpPr txBox="1"/>
          <p:nvPr/>
        </p:nvSpPr>
        <p:spPr>
          <a:xfrm>
            <a:off x="322850" y="1624925"/>
            <a:ext cx="3979800" cy="23106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2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carried in phage genomes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28" name="Google Shape;1628;p102"/>
          <p:cNvGrpSpPr/>
          <p:nvPr/>
        </p:nvGrpSpPr>
        <p:grpSpPr>
          <a:xfrm rot="2095795">
            <a:off x="9914173" y="2283747"/>
            <a:ext cx="1219071" cy="1356161"/>
            <a:chOff x="7168183" y="3731270"/>
            <a:chExt cx="537632" cy="598092"/>
          </a:xfrm>
        </p:grpSpPr>
        <p:sp>
          <p:nvSpPr>
            <p:cNvPr id="1629" name="Google Shape;1629;p102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0" name="Google Shape;1630;p102"/>
            <p:cNvSpPr/>
            <p:nvPr/>
          </p:nvSpPr>
          <p:spPr>
            <a:xfrm>
              <a:off x="7257331" y="3790606"/>
              <a:ext cx="293975" cy="340300"/>
            </a:xfrm>
            <a:custGeom>
              <a:avLst/>
              <a:gdLst/>
              <a:ahLst/>
              <a:cxnLst/>
              <a:rect l="l" t="t" r="r" b="b"/>
              <a:pathLst>
                <a:path w="11759" h="13612" extrusionOk="0">
                  <a:moveTo>
                    <a:pt x="0" y="6411"/>
                  </a:moveTo>
                  <a:cubicBezTo>
                    <a:pt x="916" y="6098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1"/>
                  </a:cubicBezTo>
                  <a:cubicBezTo>
                    <a:pt x="3330" y="10805"/>
                    <a:pt x="5840" y="8801"/>
                    <a:pt x="6340" y="7073"/>
                  </a:cubicBezTo>
                  <a:cubicBezTo>
                    <a:pt x="6840" y="5345"/>
                    <a:pt x="5665" y="304"/>
                    <a:pt x="6190" y="15"/>
                  </a:cubicBezTo>
                  <a:cubicBezTo>
                    <a:pt x="6715" y="-274"/>
                    <a:pt x="9310" y="3560"/>
                    <a:pt x="9492" y="5340"/>
                  </a:cubicBezTo>
                  <a:cubicBezTo>
                    <a:pt x="9674" y="7120"/>
                    <a:pt x="6927" y="9389"/>
                    <a:pt x="7284" y="10697"/>
                  </a:cubicBezTo>
                  <a:cubicBezTo>
                    <a:pt x="7641" y="12005"/>
                    <a:pt x="12609" y="14638"/>
                    <a:pt x="11632" y="13189"/>
                  </a:cubicBezTo>
                  <a:cubicBezTo>
                    <a:pt x="10655" y="11740"/>
                    <a:pt x="1580" y="3167"/>
                    <a:pt x="1423" y="2005"/>
                  </a:cubicBezTo>
                  <a:cubicBezTo>
                    <a:pt x="1266" y="843"/>
                    <a:pt x="10845" y="5817"/>
                    <a:pt x="10688" y="6217"/>
                  </a:cubicBezTo>
                  <a:cubicBezTo>
                    <a:pt x="10531" y="6617"/>
                    <a:pt x="2184" y="4708"/>
                    <a:pt x="483" y="4406"/>
                  </a:cubicBezTo>
                </a:path>
              </a:pathLst>
            </a:custGeom>
            <a:solidFill>
              <a:srgbClr val="EFEFEF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31" name="Google Shape;1631;p102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1632" name="Google Shape;1632;p102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3" name="Google Shape;1633;p102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4" name="Google Shape;1634;p102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5" name="Google Shape;1635;p102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6" name="Google Shape;1636;p102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637" name="Google Shape;1637;p102"/>
          <p:cNvSpPr/>
          <p:nvPr/>
        </p:nvSpPr>
        <p:spPr>
          <a:xfrm>
            <a:off x="10794200" y="2560450"/>
            <a:ext cx="16700" cy="204175"/>
          </a:xfrm>
          <a:custGeom>
            <a:avLst/>
            <a:gdLst/>
            <a:ahLst/>
            <a:cxnLst/>
            <a:rect l="l" t="t" r="r" b="b"/>
            <a:pathLst>
              <a:path w="668" h="8167" extrusionOk="0">
                <a:moveTo>
                  <a:pt x="596" y="0"/>
                </a:moveTo>
                <a:cubicBezTo>
                  <a:pt x="608" y="294"/>
                  <a:pt x="663" y="1131"/>
                  <a:pt x="667" y="1762"/>
                </a:cubicBezTo>
                <a:cubicBezTo>
                  <a:pt x="671" y="2393"/>
                  <a:pt x="667" y="3096"/>
                  <a:pt x="619" y="3786"/>
                </a:cubicBezTo>
                <a:cubicBezTo>
                  <a:pt x="571" y="4477"/>
                  <a:pt x="484" y="5175"/>
                  <a:pt x="381" y="5905"/>
                </a:cubicBezTo>
                <a:cubicBezTo>
                  <a:pt x="278" y="6635"/>
                  <a:pt x="64" y="7790"/>
                  <a:pt x="0" y="8167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8" name="Google Shape;1638;p102"/>
          <p:cNvSpPr txBox="1"/>
          <p:nvPr/>
        </p:nvSpPr>
        <p:spPr>
          <a:xfrm>
            <a:off x="6481825" y="1888600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Caudoviricetes sp. A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9" name="Google Shape;1639;p102"/>
          <p:cNvSpPr txBox="1"/>
          <p:nvPr/>
        </p:nvSpPr>
        <p:spPr>
          <a:xfrm>
            <a:off x="6876332" y="3019313"/>
            <a:ext cx="10851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catS</a:t>
            </a:r>
            <a:endParaRPr sz="2800" b="1" i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40" name="Google Shape;1640;p102"/>
          <p:cNvGrpSpPr/>
          <p:nvPr/>
        </p:nvGrpSpPr>
        <p:grpSpPr>
          <a:xfrm rot="2095795">
            <a:off x="9914173" y="2283747"/>
            <a:ext cx="1219071" cy="1356161"/>
            <a:chOff x="7168183" y="3731270"/>
            <a:chExt cx="537632" cy="598092"/>
          </a:xfrm>
        </p:grpSpPr>
        <p:sp>
          <p:nvSpPr>
            <p:cNvPr id="1641" name="Google Shape;1641;p102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2" name="Google Shape;1642;p102"/>
            <p:cNvSpPr/>
            <p:nvPr/>
          </p:nvSpPr>
          <p:spPr>
            <a:xfrm>
              <a:off x="7257331" y="3790606"/>
              <a:ext cx="293975" cy="340300"/>
            </a:xfrm>
            <a:custGeom>
              <a:avLst/>
              <a:gdLst/>
              <a:ahLst/>
              <a:cxnLst/>
              <a:rect l="l" t="t" r="r" b="b"/>
              <a:pathLst>
                <a:path w="11759" h="13612" extrusionOk="0">
                  <a:moveTo>
                    <a:pt x="0" y="6411"/>
                  </a:moveTo>
                  <a:cubicBezTo>
                    <a:pt x="916" y="6098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1"/>
                  </a:cubicBezTo>
                  <a:cubicBezTo>
                    <a:pt x="3330" y="10805"/>
                    <a:pt x="5840" y="8801"/>
                    <a:pt x="6340" y="7073"/>
                  </a:cubicBezTo>
                  <a:cubicBezTo>
                    <a:pt x="6840" y="5345"/>
                    <a:pt x="5665" y="304"/>
                    <a:pt x="6190" y="15"/>
                  </a:cubicBezTo>
                  <a:cubicBezTo>
                    <a:pt x="6715" y="-274"/>
                    <a:pt x="9310" y="3560"/>
                    <a:pt x="9492" y="5340"/>
                  </a:cubicBezTo>
                  <a:cubicBezTo>
                    <a:pt x="9674" y="7120"/>
                    <a:pt x="6927" y="9389"/>
                    <a:pt x="7284" y="10697"/>
                  </a:cubicBezTo>
                  <a:cubicBezTo>
                    <a:pt x="7641" y="12005"/>
                    <a:pt x="12609" y="14638"/>
                    <a:pt x="11632" y="13189"/>
                  </a:cubicBezTo>
                  <a:cubicBezTo>
                    <a:pt x="10655" y="11740"/>
                    <a:pt x="1580" y="3167"/>
                    <a:pt x="1423" y="2005"/>
                  </a:cubicBezTo>
                  <a:cubicBezTo>
                    <a:pt x="1266" y="843"/>
                    <a:pt x="10845" y="5817"/>
                    <a:pt x="10688" y="6217"/>
                  </a:cubicBezTo>
                  <a:cubicBezTo>
                    <a:pt x="10531" y="6617"/>
                    <a:pt x="2184" y="4708"/>
                    <a:pt x="483" y="4406"/>
                  </a:cubicBezTo>
                </a:path>
              </a:pathLst>
            </a:custGeom>
            <a:solidFill>
              <a:srgbClr val="EFEFEF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43" name="Google Shape;1643;p102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1644" name="Google Shape;1644;p102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45" name="Google Shape;1645;p102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46" name="Google Shape;1646;p102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47" name="Google Shape;1647;p102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48" name="Google Shape;1648;p102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649" name="Google Shape;1649;p102"/>
          <p:cNvSpPr/>
          <p:nvPr/>
        </p:nvSpPr>
        <p:spPr>
          <a:xfrm>
            <a:off x="10794200" y="2560450"/>
            <a:ext cx="16700" cy="204175"/>
          </a:xfrm>
          <a:custGeom>
            <a:avLst/>
            <a:gdLst/>
            <a:ahLst/>
            <a:cxnLst/>
            <a:rect l="l" t="t" r="r" b="b"/>
            <a:pathLst>
              <a:path w="668" h="8167" extrusionOk="0">
                <a:moveTo>
                  <a:pt x="596" y="0"/>
                </a:moveTo>
                <a:cubicBezTo>
                  <a:pt x="608" y="294"/>
                  <a:pt x="663" y="1131"/>
                  <a:pt x="667" y="1762"/>
                </a:cubicBezTo>
                <a:cubicBezTo>
                  <a:pt x="671" y="2393"/>
                  <a:pt x="667" y="3096"/>
                  <a:pt x="619" y="3786"/>
                </a:cubicBezTo>
                <a:cubicBezTo>
                  <a:pt x="571" y="4477"/>
                  <a:pt x="484" y="5175"/>
                  <a:pt x="381" y="5905"/>
                </a:cubicBezTo>
                <a:cubicBezTo>
                  <a:pt x="278" y="6635"/>
                  <a:pt x="64" y="7790"/>
                  <a:pt x="0" y="8167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0" name="Google Shape;1650;p102"/>
          <p:cNvSpPr txBox="1"/>
          <p:nvPr/>
        </p:nvSpPr>
        <p:spPr>
          <a:xfrm>
            <a:off x="6481825" y="1888600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Caudoviricetes sp. A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1" name="Google Shape;1651;p102"/>
          <p:cNvSpPr/>
          <p:nvPr/>
        </p:nvSpPr>
        <p:spPr>
          <a:xfrm rot="5400000">
            <a:off x="5394623" y="2860800"/>
            <a:ext cx="400200" cy="157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2" name="Google Shape;1652;p102"/>
          <p:cNvSpPr/>
          <p:nvPr/>
        </p:nvSpPr>
        <p:spPr>
          <a:xfrm rot="5400000">
            <a:off x="8827725" y="3298250"/>
            <a:ext cx="400200" cy="736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3" name="Google Shape;1653;p102"/>
          <p:cNvSpPr txBox="1"/>
          <p:nvPr/>
        </p:nvSpPr>
        <p:spPr>
          <a:xfrm>
            <a:off x="4752875" y="3846600"/>
            <a:ext cx="2710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capsid / tail proteins</a:t>
            </a:r>
            <a:endParaRPr sz="2000" b="1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54" name="Google Shape;1654;p102"/>
          <p:cNvGrpSpPr/>
          <p:nvPr/>
        </p:nvGrpSpPr>
        <p:grpSpPr>
          <a:xfrm>
            <a:off x="4553750" y="3038025"/>
            <a:ext cx="5005625" cy="0"/>
            <a:chOff x="5468150" y="2428425"/>
            <a:chExt cx="5005625" cy="0"/>
          </a:xfrm>
        </p:grpSpPr>
        <p:cxnSp>
          <p:nvCxnSpPr>
            <p:cNvPr id="1655" name="Google Shape;1655;p102"/>
            <p:cNvCxnSpPr/>
            <p:nvPr/>
          </p:nvCxnSpPr>
          <p:spPr>
            <a:xfrm>
              <a:off x="5468150" y="2428425"/>
              <a:ext cx="8817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6" name="Google Shape;1656;p102"/>
            <p:cNvCxnSpPr/>
            <p:nvPr/>
          </p:nvCxnSpPr>
          <p:spPr>
            <a:xfrm>
              <a:off x="7683225" y="2428425"/>
              <a:ext cx="1939500" cy="0"/>
            </a:xfrm>
            <a:prstGeom prst="straightConnector1">
              <a:avLst/>
            </a:prstGeom>
            <a:noFill/>
            <a:ln w="1143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7" name="Google Shape;1657;p102"/>
            <p:cNvCxnSpPr/>
            <p:nvPr/>
          </p:nvCxnSpPr>
          <p:spPr>
            <a:xfrm>
              <a:off x="9606475" y="2428425"/>
              <a:ext cx="8673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58" name="Google Shape;1658;p102"/>
            <p:cNvCxnSpPr/>
            <p:nvPr/>
          </p:nvCxnSpPr>
          <p:spPr>
            <a:xfrm>
              <a:off x="6349850" y="2428425"/>
              <a:ext cx="13476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03"/>
          <p:cNvSpPr txBox="1"/>
          <p:nvPr/>
        </p:nvSpPr>
        <p:spPr>
          <a:xfrm>
            <a:off x="4302625" y="421425"/>
            <a:ext cx="7439400" cy="5895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6" name="Google Shape;1666;p103"/>
          <p:cNvSpPr txBox="1"/>
          <p:nvPr/>
        </p:nvSpPr>
        <p:spPr>
          <a:xfrm>
            <a:off x="322850" y="1624925"/>
            <a:ext cx="3979800" cy="36897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carried in phage genomes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2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sequence fragments provide useful information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67" name="Google Shape;1667;p103"/>
          <p:cNvGrpSpPr/>
          <p:nvPr/>
        </p:nvGrpSpPr>
        <p:grpSpPr>
          <a:xfrm rot="-365748">
            <a:off x="10082014" y="4491753"/>
            <a:ext cx="1073582" cy="1479364"/>
            <a:chOff x="10192695" y="3322399"/>
            <a:chExt cx="270860" cy="373237"/>
          </a:xfrm>
        </p:grpSpPr>
        <p:sp>
          <p:nvSpPr>
            <p:cNvPr id="1668" name="Google Shape;1668;p103"/>
            <p:cNvSpPr/>
            <p:nvPr/>
          </p:nvSpPr>
          <p:spPr>
            <a:xfrm rot="412978">
              <a:off x="10213247" y="3335857"/>
              <a:ext cx="237814" cy="225983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669" name="Google Shape;1669;p103"/>
            <p:cNvGrpSpPr/>
            <p:nvPr/>
          </p:nvGrpSpPr>
          <p:grpSpPr>
            <a:xfrm rot="411468">
              <a:off x="10212186" y="3343682"/>
              <a:ext cx="223190" cy="339845"/>
              <a:chOff x="10143138" y="3301800"/>
              <a:chExt cx="223200" cy="339860"/>
            </a:xfrm>
          </p:grpSpPr>
          <p:grpSp>
            <p:nvGrpSpPr>
              <p:cNvPr id="1670" name="Google Shape;1670;p103"/>
              <p:cNvGrpSpPr/>
              <p:nvPr/>
            </p:nvGrpSpPr>
            <p:grpSpPr>
              <a:xfrm>
                <a:off x="10143138" y="3301800"/>
                <a:ext cx="223200" cy="250041"/>
                <a:chOff x="10143138" y="3301800"/>
                <a:chExt cx="223200" cy="250041"/>
              </a:xfrm>
            </p:grpSpPr>
            <p:sp>
              <p:nvSpPr>
                <p:cNvPr id="1671" name="Google Shape;1671;p103"/>
                <p:cNvSpPr/>
                <p:nvPr/>
              </p:nvSpPr>
              <p:spPr>
                <a:xfrm>
                  <a:off x="10143138" y="3301800"/>
                  <a:ext cx="223200" cy="211800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72" name="Google Shape;1672;p103"/>
                <p:cNvSpPr/>
                <p:nvPr/>
              </p:nvSpPr>
              <p:spPr>
                <a:xfrm>
                  <a:off x="10183358" y="3343816"/>
                  <a:ext cx="129425" cy="20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7" h="8321" extrusionOk="0">
                      <a:moveTo>
                        <a:pt x="1085" y="1329"/>
                      </a:moveTo>
                      <a:cubicBezTo>
                        <a:pt x="1563" y="1121"/>
                        <a:pt x="3835" y="-352"/>
                        <a:pt x="3955" y="78"/>
                      </a:cubicBezTo>
                      <a:cubicBezTo>
                        <a:pt x="4075" y="508"/>
                        <a:pt x="1722" y="3274"/>
                        <a:pt x="1805" y="3911"/>
                      </a:cubicBezTo>
                      <a:cubicBezTo>
                        <a:pt x="1888" y="4549"/>
                        <a:pt x="3941" y="4205"/>
                        <a:pt x="4454" y="3903"/>
                      </a:cubicBezTo>
                      <a:cubicBezTo>
                        <a:pt x="4967" y="3602"/>
                        <a:pt x="5539" y="2066"/>
                        <a:pt x="4881" y="2102"/>
                      </a:cubicBezTo>
                      <a:cubicBezTo>
                        <a:pt x="4223" y="2138"/>
                        <a:pt x="769" y="3511"/>
                        <a:pt x="508" y="4119"/>
                      </a:cubicBezTo>
                      <a:cubicBezTo>
                        <a:pt x="247" y="4727"/>
                        <a:pt x="2867" y="5059"/>
                        <a:pt x="3315" y="5750"/>
                      </a:cubicBezTo>
                      <a:cubicBezTo>
                        <a:pt x="3763" y="6442"/>
                        <a:pt x="3117" y="8693"/>
                        <a:pt x="3197" y="8268"/>
                      </a:cubicBezTo>
                      <a:cubicBezTo>
                        <a:pt x="3277" y="7843"/>
                        <a:pt x="4327" y="4089"/>
                        <a:pt x="3796" y="3202"/>
                      </a:cubicBezTo>
                      <a:cubicBezTo>
                        <a:pt x="3265" y="2315"/>
                        <a:pt x="-200" y="2624"/>
                        <a:pt x="9" y="2945"/>
                      </a:cubicBezTo>
                      <a:cubicBezTo>
                        <a:pt x="218" y="3266"/>
                        <a:pt x="4209" y="4764"/>
                        <a:pt x="5049" y="5128"/>
                      </a:cubicBezTo>
                    </a:path>
                  </a:pathLst>
                </a:custGeom>
                <a:solidFill>
                  <a:srgbClr val="EFEFEF"/>
                </a:solidFill>
                <a:ln w="38100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673" name="Google Shape;1673;p103"/>
              <p:cNvGrpSpPr/>
              <p:nvPr/>
            </p:nvGrpSpPr>
            <p:grpSpPr>
              <a:xfrm>
                <a:off x="10225603" y="3513596"/>
                <a:ext cx="63222" cy="128064"/>
                <a:chOff x="9807996" y="3967905"/>
                <a:chExt cx="142200" cy="280350"/>
              </a:xfrm>
            </p:grpSpPr>
            <p:sp>
              <p:nvSpPr>
                <p:cNvPr id="1674" name="Google Shape;1674;p103"/>
                <p:cNvSpPr/>
                <p:nvPr/>
              </p:nvSpPr>
              <p:spPr>
                <a:xfrm>
                  <a:off x="9807996" y="4178055"/>
                  <a:ext cx="142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75" name="Google Shape;1675;p103"/>
                <p:cNvSpPr/>
                <p:nvPr/>
              </p:nvSpPr>
              <p:spPr>
                <a:xfrm>
                  <a:off x="9828426" y="4037292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76" name="Google Shape;1676;p103"/>
                <p:cNvSpPr/>
                <p:nvPr/>
              </p:nvSpPr>
              <p:spPr>
                <a:xfrm>
                  <a:off x="9828426" y="3967905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77" name="Google Shape;1677;p103"/>
                <p:cNvSpPr/>
                <p:nvPr/>
              </p:nvSpPr>
              <p:spPr>
                <a:xfrm>
                  <a:off x="9828426" y="4107549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grpSp>
        <p:nvGrpSpPr>
          <p:cNvPr id="1678" name="Google Shape;1678;p103"/>
          <p:cNvGrpSpPr/>
          <p:nvPr/>
        </p:nvGrpSpPr>
        <p:grpSpPr>
          <a:xfrm rot="2095795">
            <a:off x="9914173" y="2283747"/>
            <a:ext cx="1219071" cy="1356161"/>
            <a:chOff x="7168183" y="3731270"/>
            <a:chExt cx="537632" cy="598092"/>
          </a:xfrm>
        </p:grpSpPr>
        <p:sp>
          <p:nvSpPr>
            <p:cNvPr id="1679" name="Google Shape;1679;p103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0" name="Google Shape;1680;p103"/>
            <p:cNvSpPr/>
            <p:nvPr/>
          </p:nvSpPr>
          <p:spPr>
            <a:xfrm>
              <a:off x="7257331" y="3790606"/>
              <a:ext cx="293975" cy="340300"/>
            </a:xfrm>
            <a:custGeom>
              <a:avLst/>
              <a:gdLst/>
              <a:ahLst/>
              <a:cxnLst/>
              <a:rect l="l" t="t" r="r" b="b"/>
              <a:pathLst>
                <a:path w="11759" h="13612" extrusionOk="0">
                  <a:moveTo>
                    <a:pt x="0" y="6411"/>
                  </a:moveTo>
                  <a:cubicBezTo>
                    <a:pt x="916" y="6098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1"/>
                  </a:cubicBezTo>
                  <a:cubicBezTo>
                    <a:pt x="3330" y="10805"/>
                    <a:pt x="5840" y="8801"/>
                    <a:pt x="6340" y="7073"/>
                  </a:cubicBezTo>
                  <a:cubicBezTo>
                    <a:pt x="6840" y="5345"/>
                    <a:pt x="5665" y="304"/>
                    <a:pt x="6190" y="15"/>
                  </a:cubicBezTo>
                  <a:cubicBezTo>
                    <a:pt x="6715" y="-274"/>
                    <a:pt x="9310" y="3560"/>
                    <a:pt x="9492" y="5340"/>
                  </a:cubicBezTo>
                  <a:cubicBezTo>
                    <a:pt x="9674" y="7120"/>
                    <a:pt x="6927" y="9389"/>
                    <a:pt x="7284" y="10697"/>
                  </a:cubicBezTo>
                  <a:cubicBezTo>
                    <a:pt x="7641" y="12005"/>
                    <a:pt x="12609" y="14638"/>
                    <a:pt x="11632" y="13189"/>
                  </a:cubicBezTo>
                  <a:cubicBezTo>
                    <a:pt x="10655" y="11740"/>
                    <a:pt x="1580" y="3167"/>
                    <a:pt x="1423" y="2005"/>
                  </a:cubicBezTo>
                  <a:cubicBezTo>
                    <a:pt x="1266" y="843"/>
                    <a:pt x="10845" y="5817"/>
                    <a:pt x="10688" y="6217"/>
                  </a:cubicBezTo>
                  <a:cubicBezTo>
                    <a:pt x="10531" y="6617"/>
                    <a:pt x="2184" y="4708"/>
                    <a:pt x="483" y="4406"/>
                  </a:cubicBezTo>
                </a:path>
              </a:pathLst>
            </a:custGeom>
            <a:solidFill>
              <a:srgbClr val="EFEFEF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81" name="Google Shape;1681;p103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1682" name="Google Shape;1682;p103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83" name="Google Shape;1683;p103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84" name="Google Shape;1684;p103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85" name="Google Shape;1685;p103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86" name="Google Shape;1686;p103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687" name="Google Shape;1687;p103"/>
          <p:cNvSpPr/>
          <p:nvPr/>
        </p:nvSpPr>
        <p:spPr>
          <a:xfrm>
            <a:off x="10794200" y="2560450"/>
            <a:ext cx="16700" cy="204175"/>
          </a:xfrm>
          <a:custGeom>
            <a:avLst/>
            <a:gdLst/>
            <a:ahLst/>
            <a:cxnLst/>
            <a:rect l="l" t="t" r="r" b="b"/>
            <a:pathLst>
              <a:path w="668" h="8167" extrusionOk="0">
                <a:moveTo>
                  <a:pt x="596" y="0"/>
                </a:moveTo>
                <a:cubicBezTo>
                  <a:pt x="608" y="294"/>
                  <a:pt x="663" y="1131"/>
                  <a:pt x="667" y="1762"/>
                </a:cubicBezTo>
                <a:cubicBezTo>
                  <a:pt x="671" y="2393"/>
                  <a:pt x="667" y="3096"/>
                  <a:pt x="619" y="3786"/>
                </a:cubicBezTo>
                <a:cubicBezTo>
                  <a:pt x="571" y="4477"/>
                  <a:pt x="484" y="5175"/>
                  <a:pt x="381" y="5905"/>
                </a:cubicBezTo>
                <a:cubicBezTo>
                  <a:pt x="278" y="6635"/>
                  <a:pt x="64" y="7790"/>
                  <a:pt x="0" y="8167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88" name="Google Shape;1688;p103"/>
          <p:cNvGrpSpPr/>
          <p:nvPr/>
        </p:nvGrpSpPr>
        <p:grpSpPr>
          <a:xfrm>
            <a:off x="4553750" y="3038025"/>
            <a:ext cx="5005625" cy="0"/>
            <a:chOff x="5468150" y="2428425"/>
            <a:chExt cx="5005625" cy="0"/>
          </a:xfrm>
        </p:grpSpPr>
        <p:cxnSp>
          <p:nvCxnSpPr>
            <p:cNvPr id="1689" name="Google Shape;1689;p103"/>
            <p:cNvCxnSpPr/>
            <p:nvPr/>
          </p:nvCxnSpPr>
          <p:spPr>
            <a:xfrm>
              <a:off x="5468150" y="2428425"/>
              <a:ext cx="8817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0" name="Google Shape;1690;p103"/>
            <p:cNvCxnSpPr/>
            <p:nvPr/>
          </p:nvCxnSpPr>
          <p:spPr>
            <a:xfrm>
              <a:off x="7683225" y="2428425"/>
              <a:ext cx="1939500" cy="0"/>
            </a:xfrm>
            <a:prstGeom prst="straightConnector1">
              <a:avLst/>
            </a:prstGeom>
            <a:noFill/>
            <a:ln w="1143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1" name="Google Shape;1691;p103"/>
            <p:cNvCxnSpPr/>
            <p:nvPr/>
          </p:nvCxnSpPr>
          <p:spPr>
            <a:xfrm>
              <a:off x="9606475" y="2428425"/>
              <a:ext cx="8673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2" name="Google Shape;1692;p103"/>
            <p:cNvCxnSpPr/>
            <p:nvPr/>
          </p:nvCxnSpPr>
          <p:spPr>
            <a:xfrm>
              <a:off x="6349850" y="2428425"/>
              <a:ext cx="1347600" cy="0"/>
            </a:xfrm>
            <a:prstGeom prst="straightConnector1">
              <a:avLst/>
            </a:prstGeom>
            <a:noFill/>
            <a:ln w="114300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93" name="Google Shape;1693;p103"/>
          <p:cNvGrpSpPr/>
          <p:nvPr/>
        </p:nvGrpSpPr>
        <p:grpSpPr>
          <a:xfrm>
            <a:off x="4673450" y="5247825"/>
            <a:ext cx="5114675" cy="0"/>
            <a:chOff x="4749650" y="3571425"/>
            <a:chExt cx="5114675" cy="0"/>
          </a:xfrm>
        </p:grpSpPr>
        <p:cxnSp>
          <p:nvCxnSpPr>
            <p:cNvPr id="1694" name="Google Shape;1694;p103"/>
            <p:cNvCxnSpPr/>
            <p:nvPr/>
          </p:nvCxnSpPr>
          <p:spPr>
            <a:xfrm>
              <a:off x="4749650" y="3571425"/>
              <a:ext cx="7092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5" name="Google Shape;1695;p103"/>
            <p:cNvCxnSpPr/>
            <p:nvPr/>
          </p:nvCxnSpPr>
          <p:spPr>
            <a:xfrm>
              <a:off x="5520050" y="3571425"/>
              <a:ext cx="14487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96" name="Google Shape;1696;p103"/>
            <p:cNvCxnSpPr/>
            <p:nvPr/>
          </p:nvCxnSpPr>
          <p:spPr>
            <a:xfrm>
              <a:off x="8631025" y="3571425"/>
              <a:ext cx="12333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697" name="Google Shape;1697;p103"/>
          <p:cNvCxnSpPr/>
          <p:nvPr/>
        </p:nvCxnSpPr>
        <p:spPr>
          <a:xfrm flipH="1">
            <a:off x="6881008" y="4937525"/>
            <a:ext cx="192000" cy="71640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8" name="Google Shape;1698;p103"/>
          <p:cNvCxnSpPr/>
          <p:nvPr/>
        </p:nvCxnSpPr>
        <p:spPr>
          <a:xfrm flipH="1">
            <a:off x="8357100" y="4937525"/>
            <a:ext cx="192000" cy="71640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Google Shape;1699;p103"/>
          <p:cNvCxnSpPr/>
          <p:nvPr/>
        </p:nvCxnSpPr>
        <p:spPr>
          <a:xfrm>
            <a:off x="7091875" y="5258175"/>
            <a:ext cx="13110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00" name="Google Shape;1700;p103"/>
          <p:cNvSpPr txBox="1"/>
          <p:nvPr/>
        </p:nvSpPr>
        <p:spPr>
          <a:xfrm>
            <a:off x="6481825" y="1888600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Caudoviricetes sp. A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1" name="Google Shape;1701;p103"/>
          <p:cNvSpPr txBox="1"/>
          <p:nvPr/>
        </p:nvSpPr>
        <p:spPr>
          <a:xfrm>
            <a:off x="6481825" y="4210325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sp. B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2" name="Google Shape;1702;p103"/>
          <p:cNvSpPr txBox="1"/>
          <p:nvPr/>
        </p:nvSpPr>
        <p:spPr>
          <a:xfrm>
            <a:off x="6876332" y="3019313"/>
            <a:ext cx="10851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catS</a:t>
            </a:r>
            <a:endParaRPr sz="2800" b="1" i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03" name="Google Shape;1703;p103"/>
          <p:cNvGrpSpPr/>
          <p:nvPr/>
        </p:nvGrpSpPr>
        <p:grpSpPr>
          <a:xfrm rot="-365748">
            <a:off x="10082014" y="4491753"/>
            <a:ext cx="1073582" cy="1479364"/>
            <a:chOff x="10192695" y="3322399"/>
            <a:chExt cx="270860" cy="373237"/>
          </a:xfrm>
        </p:grpSpPr>
        <p:sp>
          <p:nvSpPr>
            <p:cNvPr id="1704" name="Google Shape;1704;p103"/>
            <p:cNvSpPr/>
            <p:nvPr/>
          </p:nvSpPr>
          <p:spPr>
            <a:xfrm rot="412978">
              <a:off x="10213247" y="3335857"/>
              <a:ext cx="237814" cy="225983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05" name="Google Shape;1705;p103"/>
            <p:cNvGrpSpPr/>
            <p:nvPr/>
          </p:nvGrpSpPr>
          <p:grpSpPr>
            <a:xfrm rot="411468">
              <a:off x="10212186" y="3343682"/>
              <a:ext cx="223190" cy="339845"/>
              <a:chOff x="10143138" y="3301800"/>
              <a:chExt cx="223200" cy="339860"/>
            </a:xfrm>
          </p:grpSpPr>
          <p:grpSp>
            <p:nvGrpSpPr>
              <p:cNvPr id="1706" name="Google Shape;1706;p103"/>
              <p:cNvGrpSpPr/>
              <p:nvPr/>
            </p:nvGrpSpPr>
            <p:grpSpPr>
              <a:xfrm>
                <a:off x="10143138" y="3301800"/>
                <a:ext cx="223200" cy="250041"/>
                <a:chOff x="10143138" y="3301800"/>
                <a:chExt cx="223200" cy="250041"/>
              </a:xfrm>
            </p:grpSpPr>
            <p:sp>
              <p:nvSpPr>
                <p:cNvPr id="1707" name="Google Shape;1707;p103"/>
                <p:cNvSpPr/>
                <p:nvPr/>
              </p:nvSpPr>
              <p:spPr>
                <a:xfrm>
                  <a:off x="10143138" y="3301800"/>
                  <a:ext cx="223200" cy="211800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08" name="Google Shape;1708;p103"/>
                <p:cNvSpPr/>
                <p:nvPr/>
              </p:nvSpPr>
              <p:spPr>
                <a:xfrm>
                  <a:off x="10183358" y="3343816"/>
                  <a:ext cx="129425" cy="20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7" h="8321" extrusionOk="0">
                      <a:moveTo>
                        <a:pt x="1085" y="1329"/>
                      </a:moveTo>
                      <a:cubicBezTo>
                        <a:pt x="1563" y="1121"/>
                        <a:pt x="3835" y="-352"/>
                        <a:pt x="3955" y="78"/>
                      </a:cubicBezTo>
                      <a:cubicBezTo>
                        <a:pt x="4075" y="508"/>
                        <a:pt x="1722" y="3274"/>
                        <a:pt x="1805" y="3911"/>
                      </a:cubicBezTo>
                      <a:cubicBezTo>
                        <a:pt x="1888" y="4549"/>
                        <a:pt x="3941" y="4205"/>
                        <a:pt x="4454" y="3903"/>
                      </a:cubicBezTo>
                      <a:cubicBezTo>
                        <a:pt x="4967" y="3602"/>
                        <a:pt x="5539" y="2066"/>
                        <a:pt x="4881" y="2102"/>
                      </a:cubicBezTo>
                      <a:cubicBezTo>
                        <a:pt x="4223" y="2138"/>
                        <a:pt x="769" y="3511"/>
                        <a:pt x="508" y="4119"/>
                      </a:cubicBezTo>
                      <a:cubicBezTo>
                        <a:pt x="247" y="4727"/>
                        <a:pt x="2867" y="5059"/>
                        <a:pt x="3315" y="5750"/>
                      </a:cubicBezTo>
                      <a:cubicBezTo>
                        <a:pt x="3763" y="6442"/>
                        <a:pt x="3117" y="8693"/>
                        <a:pt x="3197" y="8268"/>
                      </a:cubicBezTo>
                      <a:cubicBezTo>
                        <a:pt x="3277" y="7843"/>
                        <a:pt x="4327" y="4089"/>
                        <a:pt x="3796" y="3202"/>
                      </a:cubicBezTo>
                      <a:cubicBezTo>
                        <a:pt x="3265" y="2315"/>
                        <a:pt x="-200" y="2624"/>
                        <a:pt x="9" y="2945"/>
                      </a:cubicBezTo>
                      <a:cubicBezTo>
                        <a:pt x="218" y="3266"/>
                        <a:pt x="4209" y="4764"/>
                        <a:pt x="5049" y="5128"/>
                      </a:cubicBezTo>
                    </a:path>
                  </a:pathLst>
                </a:custGeom>
                <a:solidFill>
                  <a:srgbClr val="EFEFEF"/>
                </a:solidFill>
                <a:ln w="38100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709" name="Google Shape;1709;p103"/>
              <p:cNvGrpSpPr/>
              <p:nvPr/>
            </p:nvGrpSpPr>
            <p:grpSpPr>
              <a:xfrm>
                <a:off x="10225603" y="3513596"/>
                <a:ext cx="63222" cy="128064"/>
                <a:chOff x="9807996" y="3967905"/>
                <a:chExt cx="142200" cy="280350"/>
              </a:xfrm>
            </p:grpSpPr>
            <p:sp>
              <p:nvSpPr>
                <p:cNvPr id="1710" name="Google Shape;1710;p103"/>
                <p:cNvSpPr/>
                <p:nvPr/>
              </p:nvSpPr>
              <p:spPr>
                <a:xfrm>
                  <a:off x="9807996" y="4178055"/>
                  <a:ext cx="142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11" name="Google Shape;1711;p103"/>
                <p:cNvSpPr/>
                <p:nvPr/>
              </p:nvSpPr>
              <p:spPr>
                <a:xfrm>
                  <a:off x="9828426" y="4037292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12" name="Google Shape;1712;p103"/>
                <p:cNvSpPr/>
                <p:nvPr/>
              </p:nvSpPr>
              <p:spPr>
                <a:xfrm>
                  <a:off x="9828426" y="3967905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13" name="Google Shape;1713;p103"/>
                <p:cNvSpPr/>
                <p:nvPr/>
              </p:nvSpPr>
              <p:spPr>
                <a:xfrm>
                  <a:off x="9828426" y="4107549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grpSp>
        <p:nvGrpSpPr>
          <p:cNvPr id="1714" name="Google Shape;1714;p103"/>
          <p:cNvGrpSpPr/>
          <p:nvPr/>
        </p:nvGrpSpPr>
        <p:grpSpPr>
          <a:xfrm rot="2095795">
            <a:off x="9914173" y="2283747"/>
            <a:ext cx="1219071" cy="1356161"/>
            <a:chOff x="7168183" y="3731270"/>
            <a:chExt cx="537632" cy="598092"/>
          </a:xfrm>
        </p:grpSpPr>
        <p:sp>
          <p:nvSpPr>
            <p:cNvPr id="1715" name="Google Shape;1715;p103"/>
            <p:cNvSpPr/>
            <p:nvPr/>
          </p:nvSpPr>
          <p:spPr>
            <a:xfrm rot="-327485">
              <a:off x="7188696" y="3749648"/>
              <a:ext cx="413173" cy="363143"/>
            </a:xfrm>
            <a:prstGeom prst="hexagon">
              <a:avLst>
                <a:gd name="adj" fmla="val 28852"/>
                <a:gd name="vf" fmla="val 11547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6" name="Google Shape;1716;p103"/>
            <p:cNvSpPr/>
            <p:nvPr/>
          </p:nvSpPr>
          <p:spPr>
            <a:xfrm>
              <a:off x="7257331" y="3790606"/>
              <a:ext cx="293975" cy="340300"/>
            </a:xfrm>
            <a:custGeom>
              <a:avLst/>
              <a:gdLst/>
              <a:ahLst/>
              <a:cxnLst/>
              <a:rect l="l" t="t" r="r" b="b"/>
              <a:pathLst>
                <a:path w="11759" h="13612" extrusionOk="0">
                  <a:moveTo>
                    <a:pt x="0" y="6411"/>
                  </a:moveTo>
                  <a:cubicBezTo>
                    <a:pt x="916" y="6098"/>
                    <a:pt x="4964" y="3868"/>
                    <a:pt x="5495" y="4530"/>
                  </a:cubicBezTo>
                  <a:cubicBezTo>
                    <a:pt x="6027" y="5192"/>
                    <a:pt x="3048" y="9957"/>
                    <a:pt x="3189" y="10381"/>
                  </a:cubicBezTo>
                  <a:cubicBezTo>
                    <a:pt x="3330" y="10805"/>
                    <a:pt x="5840" y="8801"/>
                    <a:pt x="6340" y="7073"/>
                  </a:cubicBezTo>
                  <a:cubicBezTo>
                    <a:pt x="6840" y="5345"/>
                    <a:pt x="5665" y="304"/>
                    <a:pt x="6190" y="15"/>
                  </a:cubicBezTo>
                  <a:cubicBezTo>
                    <a:pt x="6715" y="-274"/>
                    <a:pt x="9310" y="3560"/>
                    <a:pt x="9492" y="5340"/>
                  </a:cubicBezTo>
                  <a:cubicBezTo>
                    <a:pt x="9674" y="7120"/>
                    <a:pt x="6927" y="9389"/>
                    <a:pt x="7284" y="10697"/>
                  </a:cubicBezTo>
                  <a:cubicBezTo>
                    <a:pt x="7641" y="12005"/>
                    <a:pt x="12609" y="14638"/>
                    <a:pt x="11632" y="13189"/>
                  </a:cubicBezTo>
                  <a:cubicBezTo>
                    <a:pt x="10655" y="11740"/>
                    <a:pt x="1580" y="3167"/>
                    <a:pt x="1423" y="2005"/>
                  </a:cubicBezTo>
                  <a:cubicBezTo>
                    <a:pt x="1266" y="843"/>
                    <a:pt x="10845" y="5817"/>
                    <a:pt x="10688" y="6217"/>
                  </a:cubicBezTo>
                  <a:cubicBezTo>
                    <a:pt x="10531" y="6617"/>
                    <a:pt x="2184" y="4708"/>
                    <a:pt x="483" y="4406"/>
                  </a:cubicBezTo>
                </a:path>
              </a:pathLst>
            </a:custGeom>
            <a:solidFill>
              <a:srgbClr val="EFEFEF"/>
            </a:solidFill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717" name="Google Shape;1717;p103"/>
            <p:cNvGrpSpPr/>
            <p:nvPr/>
          </p:nvGrpSpPr>
          <p:grpSpPr>
            <a:xfrm rot="-2168169">
              <a:off x="7526074" y="4048341"/>
              <a:ext cx="109042" cy="275355"/>
              <a:chOff x="9809051" y="3967905"/>
              <a:chExt cx="142200" cy="349495"/>
            </a:xfrm>
          </p:grpSpPr>
          <p:sp>
            <p:nvSpPr>
              <p:cNvPr id="1718" name="Google Shape;1718;p103"/>
              <p:cNvSpPr/>
              <p:nvPr/>
            </p:nvSpPr>
            <p:spPr>
              <a:xfrm>
                <a:off x="9809051" y="4247200"/>
                <a:ext cx="142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19" name="Google Shape;1719;p103"/>
              <p:cNvSpPr/>
              <p:nvPr/>
            </p:nvSpPr>
            <p:spPr>
              <a:xfrm>
                <a:off x="9828426" y="4176936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0" name="Google Shape;1720;p103"/>
              <p:cNvSpPr/>
              <p:nvPr/>
            </p:nvSpPr>
            <p:spPr>
              <a:xfrm>
                <a:off x="9828426" y="4107549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1" name="Google Shape;1721;p103"/>
              <p:cNvSpPr/>
              <p:nvPr/>
            </p:nvSpPr>
            <p:spPr>
              <a:xfrm>
                <a:off x="9828426" y="4037292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2" name="Google Shape;1722;p103"/>
              <p:cNvSpPr/>
              <p:nvPr/>
            </p:nvSpPr>
            <p:spPr>
              <a:xfrm>
                <a:off x="9828426" y="3967905"/>
                <a:ext cx="103200" cy="702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1723" name="Google Shape;1723;p103"/>
          <p:cNvSpPr/>
          <p:nvPr/>
        </p:nvSpPr>
        <p:spPr>
          <a:xfrm>
            <a:off x="10794200" y="2560450"/>
            <a:ext cx="16700" cy="204175"/>
          </a:xfrm>
          <a:custGeom>
            <a:avLst/>
            <a:gdLst/>
            <a:ahLst/>
            <a:cxnLst/>
            <a:rect l="l" t="t" r="r" b="b"/>
            <a:pathLst>
              <a:path w="668" h="8167" extrusionOk="0">
                <a:moveTo>
                  <a:pt x="596" y="0"/>
                </a:moveTo>
                <a:cubicBezTo>
                  <a:pt x="608" y="294"/>
                  <a:pt x="663" y="1131"/>
                  <a:pt x="667" y="1762"/>
                </a:cubicBezTo>
                <a:cubicBezTo>
                  <a:pt x="671" y="2393"/>
                  <a:pt x="667" y="3096"/>
                  <a:pt x="619" y="3786"/>
                </a:cubicBezTo>
                <a:cubicBezTo>
                  <a:pt x="571" y="4477"/>
                  <a:pt x="484" y="5175"/>
                  <a:pt x="381" y="5905"/>
                </a:cubicBezTo>
                <a:cubicBezTo>
                  <a:pt x="278" y="6635"/>
                  <a:pt x="64" y="7790"/>
                  <a:pt x="0" y="8167"/>
                </a:cubicBezTo>
              </a:path>
            </a:pathLst>
          </a:cu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724" name="Google Shape;1724;p103"/>
          <p:cNvGrpSpPr/>
          <p:nvPr/>
        </p:nvGrpSpPr>
        <p:grpSpPr>
          <a:xfrm>
            <a:off x="4553750" y="3038025"/>
            <a:ext cx="5005625" cy="0"/>
            <a:chOff x="5468150" y="2428425"/>
            <a:chExt cx="5005625" cy="0"/>
          </a:xfrm>
        </p:grpSpPr>
        <p:cxnSp>
          <p:nvCxnSpPr>
            <p:cNvPr id="1725" name="Google Shape;1725;p103"/>
            <p:cNvCxnSpPr/>
            <p:nvPr/>
          </p:nvCxnSpPr>
          <p:spPr>
            <a:xfrm>
              <a:off x="5468150" y="2428425"/>
              <a:ext cx="8817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6" name="Google Shape;1726;p103"/>
            <p:cNvCxnSpPr/>
            <p:nvPr/>
          </p:nvCxnSpPr>
          <p:spPr>
            <a:xfrm>
              <a:off x="7683225" y="2428425"/>
              <a:ext cx="1939500" cy="0"/>
            </a:xfrm>
            <a:prstGeom prst="straightConnector1">
              <a:avLst/>
            </a:prstGeom>
            <a:noFill/>
            <a:ln w="1143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7" name="Google Shape;1727;p103"/>
            <p:cNvCxnSpPr/>
            <p:nvPr/>
          </p:nvCxnSpPr>
          <p:spPr>
            <a:xfrm>
              <a:off x="9606475" y="2428425"/>
              <a:ext cx="8673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28" name="Google Shape;1728;p103"/>
            <p:cNvCxnSpPr/>
            <p:nvPr/>
          </p:nvCxnSpPr>
          <p:spPr>
            <a:xfrm>
              <a:off x="6349850" y="2428425"/>
              <a:ext cx="1347600" cy="0"/>
            </a:xfrm>
            <a:prstGeom prst="straightConnector1">
              <a:avLst/>
            </a:prstGeom>
            <a:noFill/>
            <a:ln w="114300" cap="flat" cmpd="sng">
              <a:solidFill>
                <a:srgbClr val="F3F3F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729" name="Google Shape;1729;p103"/>
          <p:cNvGrpSpPr/>
          <p:nvPr/>
        </p:nvGrpSpPr>
        <p:grpSpPr>
          <a:xfrm>
            <a:off x="4673450" y="5247825"/>
            <a:ext cx="5114675" cy="0"/>
            <a:chOff x="4749650" y="3571425"/>
            <a:chExt cx="5114675" cy="0"/>
          </a:xfrm>
        </p:grpSpPr>
        <p:cxnSp>
          <p:nvCxnSpPr>
            <p:cNvPr id="1730" name="Google Shape;1730;p103"/>
            <p:cNvCxnSpPr/>
            <p:nvPr/>
          </p:nvCxnSpPr>
          <p:spPr>
            <a:xfrm>
              <a:off x="4749650" y="3571425"/>
              <a:ext cx="7092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31" name="Google Shape;1731;p103"/>
            <p:cNvCxnSpPr/>
            <p:nvPr/>
          </p:nvCxnSpPr>
          <p:spPr>
            <a:xfrm>
              <a:off x="5520050" y="3571425"/>
              <a:ext cx="14487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32" name="Google Shape;1732;p103"/>
            <p:cNvCxnSpPr/>
            <p:nvPr/>
          </p:nvCxnSpPr>
          <p:spPr>
            <a:xfrm>
              <a:off x="8631025" y="3571425"/>
              <a:ext cx="1233300" cy="0"/>
            </a:xfrm>
            <a:prstGeom prst="straightConnector1">
              <a:avLst/>
            </a:prstGeom>
            <a:noFill/>
            <a:ln w="114300" cap="flat" cmpd="sng">
              <a:solidFill>
                <a:srgbClr val="EFEFE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733" name="Google Shape;1733;p103"/>
          <p:cNvCxnSpPr/>
          <p:nvPr/>
        </p:nvCxnSpPr>
        <p:spPr>
          <a:xfrm flipH="1">
            <a:off x="6881008" y="4937525"/>
            <a:ext cx="192000" cy="71640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103"/>
          <p:cNvCxnSpPr/>
          <p:nvPr/>
        </p:nvCxnSpPr>
        <p:spPr>
          <a:xfrm flipH="1">
            <a:off x="8357100" y="4937525"/>
            <a:ext cx="192000" cy="71640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103"/>
          <p:cNvCxnSpPr/>
          <p:nvPr/>
        </p:nvCxnSpPr>
        <p:spPr>
          <a:xfrm>
            <a:off x="7091875" y="5258175"/>
            <a:ext cx="13110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36" name="Google Shape;1736;p103"/>
          <p:cNvSpPr txBox="1"/>
          <p:nvPr/>
        </p:nvSpPr>
        <p:spPr>
          <a:xfrm>
            <a:off x="6481825" y="1888600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Caudoviricetes sp. A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7" name="Google Shape;1737;p103"/>
          <p:cNvSpPr txBox="1"/>
          <p:nvPr/>
        </p:nvSpPr>
        <p:spPr>
          <a:xfrm>
            <a:off x="6481825" y="4210325"/>
            <a:ext cx="3580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sp. B</a:t>
            </a:r>
            <a:endParaRPr sz="2800">
              <a:solidFill>
                <a:srgbClr val="EFEFE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8" name="Google Shape;1738;p103"/>
          <p:cNvSpPr/>
          <p:nvPr/>
        </p:nvSpPr>
        <p:spPr>
          <a:xfrm rot="5400000">
            <a:off x="5394623" y="2860800"/>
            <a:ext cx="400200" cy="1571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9" name="Google Shape;1739;p103"/>
          <p:cNvSpPr/>
          <p:nvPr/>
        </p:nvSpPr>
        <p:spPr>
          <a:xfrm rot="5400000">
            <a:off x="8827725" y="3298250"/>
            <a:ext cx="400200" cy="736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0" name="Google Shape;1740;p103"/>
          <p:cNvSpPr txBox="1"/>
          <p:nvPr/>
        </p:nvSpPr>
        <p:spPr>
          <a:xfrm>
            <a:off x="4752875" y="3846600"/>
            <a:ext cx="2710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capsid / tail proteins</a:t>
            </a:r>
            <a:endParaRPr sz="2000" b="1">
              <a:solidFill>
                <a:srgbClr val="D9D9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4"/>
          <p:cNvSpPr txBox="1"/>
          <p:nvPr/>
        </p:nvSpPr>
        <p:spPr>
          <a:xfrm>
            <a:off x="4302625" y="421425"/>
            <a:ext cx="7439400" cy="58959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Antibiotic resistance genes are widespread in the gut microbiome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8" name="Google Shape;174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924" y="1624925"/>
            <a:ext cx="4306826" cy="4188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04"/>
          <p:cNvSpPr txBox="1"/>
          <p:nvPr/>
        </p:nvSpPr>
        <p:spPr>
          <a:xfrm>
            <a:off x="322850" y="1624925"/>
            <a:ext cx="3979800" cy="36897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Detection can inform treatment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carried in phage genomes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31800" algn="l" rtl="0">
              <a:lnSpc>
                <a:spcPct val="90000"/>
              </a:lnSpc>
              <a:spcBef>
                <a:spcPts val="2000"/>
              </a:spcBef>
              <a:spcAft>
                <a:spcPts val="1000"/>
              </a:spcAft>
              <a:buClr>
                <a:schemeClr val="lt1"/>
              </a:buClr>
              <a:buSzPts val="3200"/>
              <a:buFont typeface="Helvetica Neue"/>
              <a:buChar char="●"/>
            </a:pPr>
            <a:r>
              <a:rPr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sequence fragments provide useful information</a:t>
            </a:r>
            <a:endParaRPr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105"/>
          <p:cNvGrpSpPr/>
          <p:nvPr/>
        </p:nvGrpSpPr>
        <p:grpSpPr>
          <a:xfrm>
            <a:off x="491788" y="167662"/>
            <a:ext cx="11208120" cy="6522504"/>
            <a:chOff x="353450" y="130225"/>
            <a:chExt cx="8406300" cy="4892000"/>
          </a:xfrm>
        </p:grpSpPr>
        <p:sp>
          <p:nvSpPr>
            <p:cNvPr id="1755" name="Google Shape;1755;p105"/>
            <p:cNvSpPr/>
            <p:nvPr/>
          </p:nvSpPr>
          <p:spPr>
            <a:xfrm>
              <a:off x="4343750" y="2580825"/>
              <a:ext cx="4416000" cy="2441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05"/>
            <p:cNvSpPr/>
            <p:nvPr/>
          </p:nvSpPr>
          <p:spPr>
            <a:xfrm>
              <a:off x="353450" y="130225"/>
              <a:ext cx="3990300" cy="2441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05"/>
            <p:cNvSpPr/>
            <p:nvPr/>
          </p:nvSpPr>
          <p:spPr>
            <a:xfrm>
              <a:off x="353450" y="2580819"/>
              <a:ext cx="3990300" cy="2441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05"/>
            <p:cNvSpPr/>
            <p:nvPr/>
          </p:nvSpPr>
          <p:spPr>
            <a:xfrm>
              <a:off x="4343750" y="130225"/>
              <a:ext cx="4416000" cy="24414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105"/>
          <p:cNvSpPr txBox="1"/>
          <p:nvPr/>
        </p:nvSpPr>
        <p:spPr>
          <a:xfrm>
            <a:off x="5923126" y="247625"/>
            <a:ext cx="5649900" cy="585000"/>
          </a:xfrm>
          <a:prstGeom prst="rect">
            <a:avLst/>
          </a:prstGeom>
          <a:solidFill>
            <a:srgbClr val="FFFFFF">
              <a:alpha val="468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StrainZip Iteratively Unzips Junctions</a:t>
            </a:r>
            <a:endParaRPr sz="2200"/>
          </a:p>
        </p:txBody>
      </p:sp>
      <p:grpSp>
        <p:nvGrpSpPr>
          <p:cNvPr id="1760" name="Google Shape;1760;p105"/>
          <p:cNvGrpSpPr/>
          <p:nvPr/>
        </p:nvGrpSpPr>
        <p:grpSpPr>
          <a:xfrm>
            <a:off x="6995408" y="1199172"/>
            <a:ext cx="4061603" cy="1444282"/>
            <a:chOff x="1609993" y="950934"/>
            <a:chExt cx="2815865" cy="1001235"/>
          </a:xfrm>
        </p:grpSpPr>
        <p:sp>
          <p:nvSpPr>
            <p:cNvPr id="1761" name="Google Shape;1761;p105"/>
            <p:cNvSpPr/>
            <p:nvPr/>
          </p:nvSpPr>
          <p:spPr>
            <a:xfrm>
              <a:off x="2186600" y="950934"/>
              <a:ext cx="819823" cy="846153"/>
            </a:xfrm>
            <a:custGeom>
              <a:avLst/>
              <a:gdLst/>
              <a:ahLst/>
              <a:cxnLst/>
              <a:rect l="l" t="t" r="r" b="b"/>
              <a:pathLst>
                <a:path w="56745" h="55124" extrusionOk="0">
                  <a:moveTo>
                    <a:pt x="0" y="0"/>
                  </a:moveTo>
                  <a:cubicBezTo>
                    <a:pt x="2432" y="3918"/>
                    <a:pt x="9187" y="19118"/>
                    <a:pt x="14591" y="23509"/>
                  </a:cubicBezTo>
                  <a:cubicBezTo>
                    <a:pt x="19995" y="27900"/>
                    <a:pt x="25399" y="21077"/>
                    <a:pt x="32425" y="26346"/>
                  </a:cubicBezTo>
                  <a:cubicBezTo>
                    <a:pt x="39451" y="31615"/>
                    <a:pt x="52692" y="50328"/>
                    <a:pt x="56745" y="55124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762" name="Google Shape;1762;p105"/>
            <p:cNvSpPr/>
            <p:nvPr/>
          </p:nvSpPr>
          <p:spPr>
            <a:xfrm>
              <a:off x="2121002" y="1236675"/>
              <a:ext cx="854960" cy="715494"/>
            </a:xfrm>
            <a:custGeom>
              <a:avLst/>
              <a:gdLst/>
              <a:ahLst/>
              <a:cxnLst/>
              <a:rect l="l" t="t" r="r" b="b"/>
              <a:pathLst>
                <a:path w="59177" h="46612" extrusionOk="0">
                  <a:moveTo>
                    <a:pt x="0" y="46612"/>
                  </a:moveTo>
                  <a:cubicBezTo>
                    <a:pt x="3243" y="43234"/>
                    <a:pt x="13173" y="29926"/>
                    <a:pt x="19455" y="26346"/>
                  </a:cubicBezTo>
                  <a:cubicBezTo>
                    <a:pt x="25738" y="22766"/>
                    <a:pt x="31075" y="29521"/>
                    <a:pt x="37695" y="25130"/>
                  </a:cubicBezTo>
                  <a:cubicBezTo>
                    <a:pt x="44315" y="20739"/>
                    <a:pt x="55597" y="4188"/>
                    <a:pt x="59177" y="0"/>
                  </a:cubicBezTo>
                </a:path>
              </a:pathLst>
            </a:cu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cxnSp>
          <p:nvCxnSpPr>
            <p:cNvPr id="1763" name="Google Shape;1763;p105"/>
            <p:cNvCxnSpPr/>
            <p:nvPr/>
          </p:nvCxnSpPr>
          <p:spPr>
            <a:xfrm rot="10800000" flipH="1">
              <a:off x="2702693" y="1106199"/>
              <a:ext cx="268500" cy="33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4" name="Google Shape;1764;p105"/>
            <p:cNvSpPr/>
            <p:nvPr/>
          </p:nvSpPr>
          <p:spPr>
            <a:xfrm>
              <a:off x="2401575" y="1437096"/>
              <a:ext cx="271500" cy="1101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765" name="Google Shape;1765;p105"/>
            <p:cNvSpPr/>
            <p:nvPr/>
          </p:nvSpPr>
          <p:spPr>
            <a:xfrm>
              <a:off x="1859070" y="1036219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4A86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cxnSp>
          <p:nvCxnSpPr>
            <p:cNvPr id="1766" name="Google Shape;1766;p105"/>
            <p:cNvCxnSpPr/>
            <p:nvPr/>
          </p:nvCxnSpPr>
          <p:spPr>
            <a:xfrm>
              <a:off x="2077869" y="1102224"/>
              <a:ext cx="268500" cy="33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67" name="Google Shape;1767;p105"/>
            <p:cNvCxnSpPr/>
            <p:nvPr/>
          </p:nvCxnSpPr>
          <p:spPr>
            <a:xfrm rot="10800000" flipH="1">
              <a:off x="2076174" y="1551426"/>
              <a:ext cx="271500" cy="33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68" name="Google Shape;1768;p105"/>
            <p:cNvCxnSpPr/>
            <p:nvPr/>
          </p:nvCxnSpPr>
          <p:spPr>
            <a:xfrm>
              <a:off x="2704366" y="1543215"/>
              <a:ext cx="265200" cy="33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9" name="Google Shape;1769;p105"/>
            <p:cNvSpPr/>
            <p:nvPr/>
          </p:nvSpPr>
          <p:spPr>
            <a:xfrm>
              <a:off x="1859070" y="1823428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cxnSp>
          <p:nvCxnSpPr>
            <p:cNvPr id="1770" name="Google Shape;1770;p105"/>
            <p:cNvCxnSpPr/>
            <p:nvPr/>
          </p:nvCxnSpPr>
          <p:spPr>
            <a:xfrm rot="10800000" flipH="1">
              <a:off x="1609993" y="1091536"/>
              <a:ext cx="194700" cy="510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71" name="Google Shape;1771;p105"/>
            <p:cNvCxnSpPr/>
            <p:nvPr/>
          </p:nvCxnSpPr>
          <p:spPr>
            <a:xfrm rot="10800000" flipH="1">
              <a:off x="1609993" y="1873519"/>
              <a:ext cx="194700" cy="510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772" name="Google Shape;1772;p105"/>
            <p:cNvSpPr/>
            <p:nvPr/>
          </p:nvSpPr>
          <p:spPr>
            <a:xfrm>
              <a:off x="3042274" y="1036219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C27BA0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773" name="Google Shape;1773;p105"/>
            <p:cNvSpPr/>
            <p:nvPr/>
          </p:nvSpPr>
          <p:spPr>
            <a:xfrm>
              <a:off x="3042274" y="1823428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F6B26B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cxnSp>
          <p:nvCxnSpPr>
            <p:cNvPr id="1774" name="Google Shape;1774;p105"/>
            <p:cNvCxnSpPr/>
            <p:nvPr/>
          </p:nvCxnSpPr>
          <p:spPr>
            <a:xfrm>
              <a:off x="3266678" y="1102224"/>
              <a:ext cx="268500" cy="33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75" name="Google Shape;1775;p105"/>
            <p:cNvCxnSpPr/>
            <p:nvPr/>
          </p:nvCxnSpPr>
          <p:spPr>
            <a:xfrm rot="10800000" flipH="1">
              <a:off x="3264983" y="1551426"/>
              <a:ext cx="271500" cy="33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76" name="Google Shape;1776;p105"/>
            <p:cNvSpPr/>
            <p:nvPr/>
          </p:nvSpPr>
          <p:spPr>
            <a:xfrm>
              <a:off x="3577947" y="1437099"/>
              <a:ext cx="88800" cy="110100"/>
            </a:xfrm>
            <a:prstGeom prst="homePlat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777" name="Google Shape;1777;p105"/>
            <p:cNvSpPr/>
            <p:nvPr/>
          </p:nvSpPr>
          <p:spPr>
            <a:xfrm>
              <a:off x="4011070" y="1036219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B4A7D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778" name="Google Shape;1778;p105"/>
            <p:cNvSpPr/>
            <p:nvPr/>
          </p:nvSpPr>
          <p:spPr>
            <a:xfrm>
              <a:off x="4011070" y="1823428"/>
              <a:ext cx="186900" cy="110100"/>
            </a:xfrm>
            <a:prstGeom prst="homePlate">
              <a:avLst>
                <a:gd name="adj" fmla="val 50000"/>
              </a:avLst>
            </a:prstGeom>
            <a:solidFill>
              <a:srgbClr val="A2C4C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cxnSp>
          <p:nvCxnSpPr>
            <p:cNvPr id="1779" name="Google Shape;1779;p105"/>
            <p:cNvCxnSpPr/>
            <p:nvPr/>
          </p:nvCxnSpPr>
          <p:spPr>
            <a:xfrm rot="10800000" flipH="1">
              <a:off x="3709138" y="1106199"/>
              <a:ext cx="268500" cy="330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0" name="Google Shape;1780;p105"/>
            <p:cNvCxnSpPr/>
            <p:nvPr/>
          </p:nvCxnSpPr>
          <p:spPr>
            <a:xfrm>
              <a:off x="3710811" y="1543215"/>
              <a:ext cx="265200" cy="339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1" name="Google Shape;1781;p105"/>
            <p:cNvCxnSpPr/>
            <p:nvPr/>
          </p:nvCxnSpPr>
          <p:spPr>
            <a:xfrm rot="10800000" flipH="1">
              <a:off x="4231158" y="1082952"/>
              <a:ext cx="194700" cy="510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782" name="Google Shape;1782;p105"/>
            <p:cNvCxnSpPr/>
            <p:nvPr/>
          </p:nvCxnSpPr>
          <p:spPr>
            <a:xfrm rot="10800000" flipH="1">
              <a:off x="4231158" y="1880741"/>
              <a:ext cx="194700" cy="5100"/>
            </a:xfrm>
            <a:prstGeom prst="straightConnector1">
              <a:avLst/>
            </a:prstGeom>
            <a:noFill/>
            <a:ln w="19050" cap="flat" cmpd="sng">
              <a:solidFill>
                <a:srgbClr val="B7B7B7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83" name="Google Shape;1783;p105"/>
          <p:cNvSpPr txBox="1"/>
          <p:nvPr/>
        </p:nvSpPr>
        <p:spPr>
          <a:xfrm>
            <a:off x="515375" y="3522850"/>
            <a:ext cx="5249400" cy="585000"/>
          </a:xfrm>
          <a:prstGeom prst="rect">
            <a:avLst/>
          </a:prstGeom>
          <a:solidFill>
            <a:srgbClr val="FFFFFF">
              <a:alpha val="468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Strain-Resolved Metagenomics</a:t>
            </a:r>
            <a:endParaRPr sz="2200"/>
          </a:p>
        </p:txBody>
      </p:sp>
      <p:sp>
        <p:nvSpPr>
          <p:cNvPr id="1784" name="Google Shape;1784;p105"/>
          <p:cNvSpPr txBox="1"/>
          <p:nvPr/>
        </p:nvSpPr>
        <p:spPr>
          <a:xfrm>
            <a:off x="6199613" y="3522850"/>
            <a:ext cx="5249400" cy="585000"/>
          </a:xfrm>
          <a:prstGeom prst="rect">
            <a:avLst/>
          </a:prstGeom>
          <a:solidFill>
            <a:srgbClr val="FFFFFF">
              <a:alpha val="468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Antibiotic Resistance Potential of Phage</a:t>
            </a:r>
            <a:endParaRPr sz="2200"/>
          </a:p>
        </p:txBody>
      </p:sp>
      <p:pic>
        <p:nvPicPr>
          <p:cNvPr id="1785" name="Google Shape;1785;p105"/>
          <p:cNvPicPr preferRelativeResize="0"/>
          <p:nvPr/>
        </p:nvPicPr>
        <p:blipFill rotWithShape="1">
          <a:blip r:embed="rId3">
            <a:alphaModFix/>
          </a:blip>
          <a:srcRect b="11426"/>
          <a:stretch/>
        </p:blipFill>
        <p:spPr>
          <a:xfrm>
            <a:off x="1109275" y="965675"/>
            <a:ext cx="4061601" cy="22760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05"/>
          <p:cNvSpPr txBox="1"/>
          <p:nvPr/>
        </p:nvSpPr>
        <p:spPr>
          <a:xfrm>
            <a:off x="749683" y="247625"/>
            <a:ext cx="4780800" cy="585000"/>
          </a:xfrm>
          <a:prstGeom prst="rect">
            <a:avLst/>
          </a:prstGeom>
          <a:solidFill>
            <a:srgbClr val="FFFFFF">
              <a:alpha val="4688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Complex Metagenome Graphs</a:t>
            </a:r>
            <a:endParaRPr sz="2200"/>
          </a:p>
        </p:txBody>
      </p:sp>
      <p:grpSp>
        <p:nvGrpSpPr>
          <p:cNvPr id="1787" name="Google Shape;1787;p105"/>
          <p:cNvGrpSpPr/>
          <p:nvPr/>
        </p:nvGrpSpPr>
        <p:grpSpPr>
          <a:xfrm>
            <a:off x="9238128" y="4589034"/>
            <a:ext cx="1775962" cy="1809861"/>
            <a:chOff x="9847728" y="4589034"/>
            <a:chExt cx="1775962" cy="1809861"/>
          </a:xfrm>
        </p:grpSpPr>
        <p:grpSp>
          <p:nvGrpSpPr>
            <p:cNvPr id="1788" name="Google Shape;1788;p105"/>
            <p:cNvGrpSpPr/>
            <p:nvPr/>
          </p:nvGrpSpPr>
          <p:grpSpPr>
            <a:xfrm rot="2095795">
              <a:off x="10126173" y="4815884"/>
              <a:ext cx="1219071" cy="1356161"/>
              <a:chOff x="7168183" y="3731270"/>
              <a:chExt cx="537632" cy="598092"/>
            </a:xfrm>
          </p:grpSpPr>
          <p:sp>
            <p:nvSpPr>
              <p:cNvPr id="1789" name="Google Shape;1789;p105"/>
              <p:cNvSpPr/>
              <p:nvPr/>
            </p:nvSpPr>
            <p:spPr>
              <a:xfrm rot="-327485">
                <a:off x="7188696" y="3749648"/>
                <a:ext cx="413173" cy="363143"/>
              </a:xfrm>
              <a:prstGeom prst="hexagon">
                <a:avLst>
                  <a:gd name="adj" fmla="val 28852"/>
                  <a:gd name="vf" fmla="val 115470"/>
                </a:avLst>
              </a:prstGeom>
              <a:solidFill>
                <a:srgbClr val="EFEFE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90" name="Google Shape;1790;p105"/>
              <p:cNvSpPr/>
              <p:nvPr/>
            </p:nvSpPr>
            <p:spPr>
              <a:xfrm>
                <a:off x="7257331" y="3790606"/>
                <a:ext cx="293975" cy="340300"/>
              </a:xfrm>
              <a:custGeom>
                <a:avLst/>
                <a:gdLst/>
                <a:ahLst/>
                <a:cxnLst/>
                <a:rect l="l" t="t" r="r" b="b"/>
                <a:pathLst>
                  <a:path w="11759" h="13612" extrusionOk="0">
                    <a:moveTo>
                      <a:pt x="0" y="6411"/>
                    </a:moveTo>
                    <a:cubicBezTo>
                      <a:pt x="916" y="6098"/>
                      <a:pt x="4964" y="3868"/>
                      <a:pt x="5495" y="4530"/>
                    </a:cubicBezTo>
                    <a:cubicBezTo>
                      <a:pt x="6027" y="5192"/>
                      <a:pt x="3048" y="9957"/>
                      <a:pt x="3189" y="10381"/>
                    </a:cubicBezTo>
                    <a:cubicBezTo>
                      <a:pt x="3330" y="10805"/>
                      <a:pt x="5840" y="8801"/>
                      <a:pt x="6340" y="7073"/>
                    </a:cubicBezTo>
                    <a:cubicBezTo>
                      <a:pt x="6840" y="5345"/>
                      <a:pt x="5665" y="304"/>
                      <a:pt x="6190" y="15"/>
                    </a:cubicBezTo>
                    <a:cubicBezTo>
                      <a:pt x="6715" y="-274"/>
                      <a:pt x="9310" y="3560"/>
                      <a:pt x="9492" y="5340"/>
                    </a:cubicBezTo>
                    <a:cubicBezTo>
                      <a:pt x="9674" y="7120"/>
                      <a:pt x="6927" y="9389"/>
                      <a:pt x="7284" y="10697"/>
                    </a:cubicBezTo>
                    <a:cubicBezTo>
                      <a:pt x="7641" y="12005"/>
                      <a:pt x="12609" y="14638"/>
                      <a:pt x="11632" y="13189"/>
                    </a:cubicBezTo>
                    <a:cubicBezTo>
                      <a:pt x="10655" y="11740"/>
                      <a:pt x="1580" y="3167"/>
                      <a:pt x="1423" y="2005"/>
                    </a:cubicBezTo>
                    <a:cubicBezTo>
                      <a:pt x="1266" y="843"/>
                      <a:pt x="10845" y="5817"/>
                      <a:pt x="10688" y="6217"/>
                    </a:cubicBezTo>
                    <a:cubicBezTo>
                      <a:pt x="10531" y="6617"/>
                      <a:pt x="2184" y="4708"/>
                      <a:pt x="483" y="4406"/>
                    </a:cubicBezTo>
                  </a:path>
                </a:pathLst>
              </a:custGeom>
              <a:solidFill>
                <a:srgbClr val="EFEFEF"/>
              </a:solidFill>
              <a:ln w="3810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91" name="Google Shape;1791;p105"/>
              <p:cNvGrpSpPr/>
              <p:nvPr/>
            </p:nvGrpSpPr>
            <p:grpSpPr>
              <a:xfrm rot="-2168169">
                <a:off x="7526074" y="4048341"/>
                <a:ext cx="109042" cy="275355"/>
                <a:chOff x="9809051" y="3967905"/>
                <a:chExt cx="142200" cy="349495"/>
              </a:xfrm>
            </p:grpSpPr>
            <p:sp>
              <p:nvSpPr>
                <p:cNvPr id="1792" name="Google Shape;1792;p105"/>
                <p:cNvSpPr/>
                <p:nvPr/>
              </p:nvSpPr>
              <p:spPr>
                <a:xfrm>
                  <a:off x="9809051" y="4247200"/>
                  <a:ext cx="142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93" name="Google Shape;1793;p105"/>
                <p:cNvSpPr/>
                <p:nvPr/>
              </p:nvSpPr>
              <p:spPr>
                <a:xfrm>
                  <a:off x="9828426" y="4176936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94" name="Google Shape;1794;p105"/>
                <p:cNvSpPr/>
                <p:nvPr/>
              </p:nvSpPr>
              <p:spPr>
                <a:xfrm>
                  <a:off x="9828426" y="4107549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95" name="Google Shape;1795;p105"/>
                <p:cNvSpPr/>
                <p:nvPr/>
              </p:nvSpPr>
              <p:spPr>
                <a:xfrm>
                  <a:off x="9828426" y="4037292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796" name="Google Shape;1796;p105"/>
                <p:cNvSpPr/>
                <p:nvPr/>
              </p:nvSpPr>
              <p:spPr>
                <a:xfrm>
                  <a:off x="9828426" y="3967905"/>
                  <a:ext cx="103200" cy="70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FEFE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sp>
          <p:nvSpPr>
            <p:cNvPr id="1797" name="Google Shape;1797;p105"/>
            <p:cNvSpPr/>
            <p:nvPr/>
          </p:nvSpPr>
          <p:spPr>
            <a:xfrm>
              <a:off x="11006200" y="5092588"/>
              <a:ext cx="16700" cy="204175"/>
            </a:xfrm>
            <a:custGeom>
              <a:avLst/>
              <a:gdLst/>
              <a:ahLst/>
              <a:cxnLst/>
              <a:rect l="l" t="t" r="r" b="b"/>
              <a:pathLst>
                <a:path w="668" h="8167" extrusionOk="0">
                  <a:moveTo>
                    <a:pt x="596" y="0"/>
                  </a:moveTo>
                  <a:cubicBezTo>
                    <a:pt x="608" y="294"/>
                    <a:pt x="663" y="1131"/>
                    <a:pt x="667" y="1762"/>
                  </a:cubicBezTo>
                  <a:cubicBezTo>
                    <a:pt x="671" y="2393"/>
                    <a:pt x="667" y="3096"/>
                    <a:pt x="619" y="3786"/>
                  </a:cubicBezTo>
                  <a:cubicBezTo>
                    <a:pt x="571" y="4477"/>
                    <a:pt x="484" y="5175"/>
                    <a:pt x="381" y="5905"/>
                  </a:cubicBezTo>
                  <a:cubicBezTo>
                    <a:pt x="278" y="6635"/>
                    <a:pt x="64" y="7790"/>
                    <a:pt x="0" y="8167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98" name="Google Shape;1798;p105"/>
          <p:cNvGrpSpPr/>
          <p:nvPr/>
        </p:nvGrpSpPr>
        <p:grpSpPr>
          <a:xfrm>
            <a:off x="6489775" y="5455044"/>
            <a:ext cx="2346425" cy="0"/>
            <a:chOff x="6261175" y="5455044"/>
            <a:chExt cx="2346425" cy="0"/>
          </a:xfrm>
        </p:grpSpPr>
        <p:cxnSp>
          <p:nvCxnSpPr>
            <p:cNvPr id="1799" name="Google Shape;1799;p105"/>
            <p:cNvCxnSpPr/>
            <p:nvPr/>
          </p:nvCxnSpPr>
          <p:spPr>
            <a:xfrm>
              <a:off x="6261175" y="5455044"/>
              <a:ext cx="616200" cy="0"/>
            </a:xfrm>
            <a:prstGeom prst="straightConnector1">
              <a:avLst/>
            </a:prstGeom>
            <a:noFill/>
            <a:ln w="762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0" name="Google Shape;1800;p105"/>
            <p:cNvCxnSpPr/>
            <p:nvPr/>
          </p:nvCxnSpPr>
          <p:spPr>
            <a:xfrm>
              <a:off x="7638050" y="5455044"/>
              <a:ext cx="836700" cy="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1" name="Google Shape;1801;p105"/>
            <p:cNvCxnSpPr/>
            <p:nvPr/>
          </p:nvCxnSpPr>
          <p:spPr>
            <a:xfrm>
              <a:off x="8393100" y="5455044"/>
              <a:ext cx="214500" cy="0"/>
            </a:xfrm>
            <a:prstGeom prst="straightConnector1">
              <a:avLst/>
            </a:prstGeom>
            <a:noFill/>
            <a:ln w="762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2" name="Google Shape;1802;p105"/>
            <p:cNvCxnSpPr/>
            <p:nvPr/>
          </p:nvCxnSpPr>
          <p:spPr>
            <a:xfrm>
              <a:off x="6822160" y="5455044"/>
              <a:ext cx="855600" cy="0"/>
            </a:xfrm>
            <a:prstGeom prst="straightConnector1">
              <a:avLst/>
            </a:prstGeom>
            <a:noFill/>
            <a:ln w="762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803" name="Google Shape;180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650" y="4059050"/>
            <a:ext cx="2634852" cy="25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06"/>
          <p:cNvSpPr txBox="1">
            <a:spLocks noGrp="1"/>
          </p:cNvSpPr>
          <p:nvPr>
            <p:ph type="title"/>
          </p:nvPr>
        </p:nvSpPr>
        <p:spPr>
          <a:xfrm>
            <a:off x="457200" y="2471738"/>
            <a:ext cx="10890300" cy="21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/>
              <a:t>Thank You!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9"/>
          <p:cNvSpPr txBox="1"/>
          <p:nvPr/>
        </p:nvSpPr>
        <p:spPr>
          <a:xfrm>
            <a:off x="4302625" y="421425"/>
            <a:ext cx="7439400" cy="5131200"/>
          </a:xfrm>
          <a:prstGeom prst="rect">
            <a:avLst/>
          </a:prstGeom>
          <a:solidFill>
            <a:srgbClr val="4B4B4B">
              <a:alpha val="9241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Enormous number of species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dynamic across people and time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hard to study in the lab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Strains within species have different gene content and functional potential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0"/>
          <p:cNvSpPr/>
          <p:nvPr/>
        </p:nvSpPr>
        <p:spPr>
          <a:xfrm>
            <a:off x="0" y="-32750"/>
            <a:ext cx="12230825" cy="6912600"/>
          </a:xfrm>
          <a:custGeom>
            <a:avLst/>
            <a:gdLst/>
            <a:ahLst/>
            <a:cxnLst/>
            <a:rect l="l" t="t" r="r" b="b"/>
            <a:pathLst>
              <a:path w="489233" h="276504" extrusionOk="0">
                <a:moveTo>
                  <a:pt x="41406" y="51218"/>
                </a:moveTo>
                <a:lnTo>
                  <a:pt x="27956" y="76005"/>
                </a:lnTo>
                <a:lnTo>
                  <a:pt x="27956" y="94352"/>
                </a:lnTo>
                <a:lnTo>
                  <a:pt x="32761" y="109640"/>
                </a:lnTo>
                <a:lnTo>
                  <a:pt x="44555" y="126239"/>
                </a:lnTo>
                <a:lnTo>
                  <a:pt x="61154" y="137160"/>
                </a:lnTo>
                <a:lnTo>
                  <a:pt x="88237" y="142401"/>
                </a:lnTo>
                <a:lnTo>
                  <a:pt x="110951" y="134102"/>
                </a:lnTo>
                <a:lnTo>
                  <a:pt x="127113" y="120997"/>
                </a:lnTo>
                <a:lnTo>
                  <a:pt x="136286" y="98283"/>
                </a:lnTo>
                <a:lnTo>
                  <a:pt x="135413" y="76005"/>
                </a:lnTo>
                <a:lnTo>
                  <a:pt x="124929" y="52854"/>
                </a:lnTo>
                <a:lnTo>
                  <a:pt x="107893" y="37566"/>
                </a:lnTo>
                <a:lnTo>
                  <a:pt x="86489" y="33198"/>
                </a:lnTo>
                <a:lnTo>
                  <a:pt x="65959" y="37129"/>
                </a:lnTo>
                <a:lnTo>
                  <a:pt x="41417" y="51264"/>
                </a:lnTo>
                <a:lnTo>
                  <a:pt x="143" y="17026"/>
                </a:lnTo>
                <a:lnTo>
                  <a:pt x="0" y="436"/>
                </a:lnTo>
                <a:lnTo>
                  <a:pt x="489233" y="0"/>
                </a:lnTo>
                <a:lnTo>
                  <a:pt x="487923" y="276504"/>
                </a:lnTo>
                <a:lnTo>
                  <a:pt x="0" y="275193"/>
                </a:lnTo>
                <a:lnTo>
                  <a:pt x="157" y="17054"/>
                </a:lnTo>
                <a:close/>
              </a:path>
            </a:pathLst>
          </a:custGeom>
          <a:solidFill>
            <a:srgbClr val="4B4B4B">
              <a:alpha val="92410"/>
            </a:srgbClr>
          </a:solidFill>
          <a:ln>
            <a:noFill/>
          </a:ln>
        </p:spPr>
      </p:sp>
      <p:sp>
        <p:nvSpPr>
          <p:cNvPr id="188" name="Google Shape;188;p40"/>
          <p:cNvSpPr txBox="1"/>
          <p:nvPr/>
        </p:nvSpPr>
        <p:spPr>
          <a:xfrm>
            <a:off x="4302625" y="421425"/>
            <a:ext cx="7439400" cy="5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Gut Microbiome is Challenging</a:t>
            </a: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Enormous number of species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Highly dynamic across people and time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Very hard to study in the lab</a:t>
            </a:r>
            <a:endParaRPr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25450" algn="l" rtl="0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3100"/>
              <a:buFont typeface="Helvetica Neue"/>
              <a:buChar char="●"/>
            </a:pPr>
            <a:r>
              <a:rPr lang="en-US" sz="31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Strains within species have different gene content and functional potential</a:t>
            </a:r>
            <a:endParaRPr sz="3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40"/>
          <p:cNvSpPr/>
          <p:nvPr/>
        </p:nvSpPr>
        <p:spPr>
          <a:xfrm>
            <a:off x="741400" y="823200"/>
            <a:ext cx="2638800" cy="2638800"/>
          </a:xfrm>
          <a:prstGeom prst="ellipse">
            <a:avLst/>
          </a:prstGeom>
          <a:solidFill>
            <a:srgbClr val="FFFFFF">
              <a:alpha val="725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40"/>
          <p:cNvSpPr/>
          <p:nvPr/>
        </p:nvSpPr>
        <p:spPr>
          <a:xfrm rot="1283783">
            <a:off x="1254493" y="2223829"/>
            <a:ext cx="1134813" cy="319943"/>
          </a:xfrm>
          <a:prstGeom prst="ellipse">
            <a:avLst/>
          </a:prstGeom>
          <a:solidFill>
            <a:srgbClr val="5F5B2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40"/>
          <p:cNvSpPr/>
          <p:nvPr/>
        </p:nvSpPr>
        <p:spPr>
          <a:xfrm rot="-3186838">
            <a:off x="1518496" y="1977616"/>
            <a:ext cx="1065600" cy="367920"/>
          </a:xfrm>
          <a:prstGeom prst="ellipse">
            <a:avLst/>
          </a:prstGeom>
          <a:solidFill>
            <a:srgbClr val="9B94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40"/>
          <p:cNvSpPr/>
          <p:nvPr/>
        </p:nvSpPr>
        <p:spPr>
          <a:xfrm rot="808603">
            <a:off x="1879528" y="2211173"/>
            <a:ext cx="879209" cy="251401"/>
          </a:xfrm>
          <a:prstGeom prst="ellipse">
            <a:avLst/>
          </a:prstGeom>
          <a:solidFill>
            <a:srgbClr val="D1866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40"/>
          <p:cNvSpPr/>
          <p:nvPr/>
        </p:nvSpPr>
        <p:spPr>
          <a:xfrm rot="-2700000">
            <a:off x="2228790" y="2296163"/>
            <a:ext cx="607122" cy="387777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40"/>
          <p:cNvSpPr/>
          <p:nvPr/>
        </p:nvSpPr>
        <p:spPr>
          <a:xfrm rot="-739567">
            <a:off x="2668802" y="1986527"/>
            <a:ext cx="607095" cy="387842"/>
          </a:xfrm>
          <a:prstGeom prst="ellipse">
            <a:avLst/>
          </a:prstGeom>
          <a:solidFill>
            <a:srgbClr val="B4A7D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40"/>
          <p:cNvSpPr/>
          <p:nvPr/>
        </p:nvSpPr>
        <p:spPr>
          <a:xfrm rot="-738882">
            <a:off x="2634667" y="1524278"/>
            <a:ext cx="365715" cy="248148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40"/>
          <p:cNvSpPr/>
          <p:nvPr/>
        </p:nvSpPr>
        <p:spPr>
          <a:xfrm rot="-738882">
            <a:off x="2906442" y="1417328"/>
            <a:ext cx="365715" cy="248148"/>
          </a:xfrm>
          <a:prstGeom prst="ellipse">
            <a:avLst/>
          </a:prstGeom>
          <a:solidFill>
            <a:srgbClr val="738A6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40"/>
          <p:cNvSpPr/>
          <p:nvPr/>
        </p:nvSpPr>
        <p:spPr>
          <a:xfrm rot="1430630">
            <a:off x="1242990" y="1527907"/>
            <a:ext cx="573662" cy="347889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40"/>
          <p:cNvSpPr/>
          <p:nvPr/>
        </p:nvSpPr>
        <p:spPr>
          <a:xfrm rot="3393872">
            <a:off x="1659276" y="2695946"/>
            <a:ext cx="430673" cy="280569"/>
          </a:xfrm>
          <a:prstGeom prst="ellipse">
            <a:avLst/>
          </a:prstGeom>
          <a:solidFill>
            <a:srgbClr val="698A7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40" title="Public Domain Clip Art Image | Magnifying Glass | ID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9" y="143925"/>
            <a:ext cx="51287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ladstone">
      <a:dk1>
        <a:srgbClr val="002A40"/>
      </a:dk1>
      <a:lt1>
        <a:srgbClr val="FFFFFF"/>
      </a:lt1>
      <a:dk2>
        <a:srgbClr val="44546A"/>
      </a:dk2>
      <a:lt2>
        <a:srgbClr val="D5E3E5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3189</Words>
  <Application>Microsoft Macintosh PowerPoint</Application>
  <PresentationFormat>Widescreen</PresentationFormat>
  <Paragraphs>586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Helvetica Neue</vt:lpstr>
      <vt:lpstr>Calibri</vt:lpstr>
      <vt:lpstr>Courier New</vt:lpstr>
      <vt:lpstr>Arial</vt:lpstr>
      <vt:lpstr>Office Theme</vt:lpstr>
      <vt:lpstr>Simple Light</vt:lpstr>
      <vt:lpstr>Unzipping the metagenome:  strain-level discovery in the gut microbiome</vt:lpstr>
      <vt:lpstr>First Thing: Thank You!</vt:lpstr>
      <vt:lpstr>Introduction:  The gut microbiome and shotgun metagenomics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Bacterial genomes are key to understanding strain diversity</vt:lpstr>
      <vt:lpstr>Bacterial genomes are key to understanding strain diversity</vt:lpstr>
      <vt:lpstr>Bacterial genomes are key to understanding strain diversity</vt:lpstr>
      <vt:lpstr>Bacterial genomes are key to understanding strain diversity</vt:lpstr>
      <vt:lpstr>Bacterial genomes are key to understanding strain diversity</vt:lpstr>
      <vt:lpstr>Bacterial genomes are key to understanding strain diversity</vt:lpstr>
      <vt:lpstr>PowerPoint Presentation</vt:lpstr>
      <vt:lpstr>Metagenomic sequencing surveys all genomes</vt:lpstr>
      <vt:lpstr>Requirements:</vt:lpstr>
      <vt:lpstr>high accuracy</vt:lpstr>
      <vt:lpstr>Requirements:  strain-resolved genome sequences capture low- abundance organisms</vt:lpstr>
      <vt:lpstr>Requirements:  strain-resolved genome sequences capture low- abundance organisms lots of samples and longitudinal designs</vt:lpstr>
      <vt:lpstr>Requirements:  strain-resolved genome sequences capture low- abundance organisms lots of samples and longitudinal designs long sequences</vt:lpstr>
      <vt:lpstr>Turning short reads into long sequences</vt:lpstr>
      <vt:lpstr>Turning short reads into long sequences</vt:lpstr>
      <vt:lpstr>Turning short reads into long sequences</vt:lpstr>
      <vt:lpstr>Turning short reads into long sequences</vt:lpstr>
      <vt:lpstr>Turning short reads into long sequences</vt:lpstr>
      <vt:lpstr>Problem:</vt:lpstr>
      <vt:lpstr>Problem: Closely related strains make read-chaining ambiguous</vt:lpstr>
      <vt:lpstr>Problem: Closely related strains make read-chaining ambiguous</vt:lpstr>
      <vt:lpstr>Problem: Closely related strains make read-chaining ambiguous</vt:lpstr>
      <vt:lpstr>Can be represented as a graph of sequences linked by their overlaps</vt:lpstr>
      <vt:lpstr>Can be represented as a graph of sequences linked by their overlaps</vt:lpstr>
      <vt:lpstr>Can be represented as a graph of sequences linked by their overlaps</vt:lpstr>
      <vt:lpstr>Can be represented as a graph of sequences linked by their overlaps</vt:lpstr>
      <vt:lpstr>PowerPoint Presentation</vt:lpstr>
      <vt:lpstr>PowerPoint Presentation</vt:lpstr>
      <vt:lpstr>PowerPoint Presentation</vt:lpstr>
      <vt:lpstr>Real genomic sequences are paths on the graph</vt:lpstr>
      <vt:lpstr>Real genomic sequences are paths on the graph</vt:lpstr>
      <vt:lpstr>Real genomic sequences are paths on the graph</vt:lpstr>
      <vt:lpstr>Real genomic sequences are paths on the graph</vt:lpstr>
      <vt:lpstr>Lots of incorrect paths also exist…</vt:lpstr>
      <vt:lpstr>Lots of incorrect paths also exist… How do we avoid these?</vt:lpstr>
      <vt:lpstr>Lots of incorrect paths also exist… How do we avoid these?</vt:lpstr>
      <vt:lpstr>Lots of incorrect paths also exist… How do we avoid these?</vt:lpstr>
      <vt:lpstr>PowerPoint Presentation</vt:lpstr>
      <vt:lpstr>PowerPoint Presentation</vt:lpstr>
      <vt:lpstr>StrainZip:  Untangling the metagenome graph</vt:lpstr>
      <vt:lpstr>How can we recover long, accurate genome sequences from short reads?</vt:lpstr>
      <vt:lpstr>How can we recover long, accurate genome sequences from short reads?</vt:lpstr>
      <vt:lpstr>Focus on just one junction at a time</vt:lpstr>
      <vt:lpstr>Focus on just one junction at a time</vt:lpstr>
      <vt:lpstr>Focus on just one junction at a time</vt:lpstr>
      <vt:lpstr>Focus on just one junction at a time</vt:lpstr>
      <vt:lpstr>Focus on just one junction at a time</vt:lpstr>
      <vt:lpstr>Focus on just one junction at a time</vt:lpstr>
      <vt:lpstr>Sparse linear regression across multiple samples</vt:lpstr>
      <vt:lpstr>Focus on just one junction at a time Select local paths Unzip</vt:lpstr>
      <vt:lpstr>Focus on just one junction at a time Select local paths Unzip Repeat</vt:lpstr>
      <vt:lpstr>Focus on just one junction at a time Select local paths Unzip Repeat</vt:lpstr>
      <vt:lpstr>Focus on just one junction at a time Select local paths Unzip Repeat</vt:lpstr>
      <vt:lpstr>PowerPoint Presentation</vt:lpstr>
      <vt:lpstr>PowerPoint Presentation</vt:lpstr>
      <vt:lpstr>Strain-resolved discovery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Byron Smith</cp:lastModifiedBy>
  <cp:revision>1</cp:revision>
  <dcterms:modified xsi:type="dcterms:W3CDTF">2024-09-06T17:17:47Z</dcterms:modified>
</cp:coreProperties>
</file>